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theme/theme7.xml" ContentType="application/vnd.openxmlformats-officedocument.theme+xml"/>
  <Override PartName="/ppt/slideLayouts/slideLayout68.xml" ContentType="application/vnd.openxmlformats-officedocument.presentationml.slideLayout+xml"/>
  <Override PartName="/ppt/theme/theme8.xml" ContentType="application/vnd.openxmlformats-officedocument.theme+xml"/>
  <Override PartName="/ppt/slideLayouts/slideLayout6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0" r:id="rId1"/>
    <p:sldMasterId id="2147483791" r:id="rId2"/>
    <p:sldMasterId id="2147483792" r:id="rId3"/>
    <p:sldMasterId id="2147483793" r:id="rId4"/>
    <p:sldMasterId id="2147483794" r:id="rId5"/>
    <p:sldMasterId id="2147483795" r:id="rId6"/>
    <p:sldMasterId id="2147483862" r:id="rId7"/>
    <p:sldMasterId id="2147483866" r:id="rId8"/>
    <p:sldMasterId id="2147483868" r:id="rId9"/>
  </p:sldMasterIdLst>
  <p:notesMasterIdLst>
    <p:notesMasterId r:id="rId17"/>
  </p:notesMasterIdLst>
  <p:handoutMasterIdLst>
    <p:handoutMasterId r:id="rId18"/>
  </p:handoutMasterIdLst>
  <p:sldIdLst>
    <p:sldId id="268" r:id="rId10"/>
    <p:sldId id="339" r:id="rId11"/>
    <p:sldId id="340" r:id="rId12"/>
    <p:sldId id="327" r:id="rId13"/>
    <p:sldId id="330" r:id="rId14"/>
    <p:sldId id="333" r:id="rId15"/>
    <p:sldId id="335" r:id="rId16"/>
  </p:sldIdLst>
  <p:sldSz cx="9144000" cy="6858000" type="screen4x3"/>
  <p:notesSz cx="7099300" cy="10234613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DE8D1A72-E53A-4F52-801D-40D809874026}">
          <p14:sldIdLst>
            <p14:sldId id="268"/>
            <p14:sldId id="339"/>
            <p14:sldId id="340"/>
            <p14:sldId id="327"/>
            <p14:sldId id="330"/>
            <p14:sldId id="333"/>
            <p14:sldId id="33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1921"/>
    <a:srgbClr val="1B3F53"/>
    <a:srgbClr val="053F5F"/>
    <a:srgbClr val="023F60"/>
    <a:srgbClr val="31B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99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20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01" tIns="49500" rIns="99001" bIns="49500" numCol="1" anchor="t" anchorCtr="0" compatLnSpc="1">
            <a:prstTxWarp prst="textNoShape">
              <a:avLst/>
            </a:prstTxWarp>
          </a:bodyPr>
          <a:lstStyle>
            <a:lvl1pPr defTabSz="493713">
              <a:defRPr sz="13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01" tIns="49500" rIns="99001" bIns="49500" numCol="1" anchor="t" anchorCtr="0" compatLnSpc="1">
            <a:prstTxWarp prst="textNoShape">
              <a:avLst/>
            </a:prstTxWarp>
          </a:bodyPr>
          <a:lstStyle>
            <a:lvl1pPr algn="r" defTabSz="493713">
              <a:defRPr sz="1300">
                <a:latin typeface="Calibri" pitchFamily="34" charset="0"/>
              </a:defRPr>
            </a:lvl1pPr>
          </a:lstStyle>
          <a:p>
            <a:fld id="{C3815BF1-E581-4C7B-A9BB-15FE3406A90A}" type="datetimeFigureOut">
              <a:rPr lang="fr-FR" altLang="fr-FR"/>
              <a:pPr/>
              <a:t>16/12/2019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01" tIns="49500" rIns="99001" bIns="49500" numCol="1" anchor="b" anchorCtr="0" compatLnSpc="1">
            <a:prstTxWarp prst="textNoShape">
              <a:avLst/>
            </a:prstTxWarp>
          </a:bodyPr>
          <a:lstStyle>
            <a:lvl1pPr defTabSz="493713">
              <a:defRPr sz="13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01" tIns="49500" rIns="99001" bIns="49500" numCol="1" anchor="b" anchorCtr="0" compatLnSpc="1">
            <a:prstTxWarp prst="textNoShape">
              <a:avLst/>
            </a:prstTxWarp>
          </a:bodyPr>
          <a:lstStyle>
            <a:lvl1pPr algn="r" defTabSz="493713">
              <a:defRPr sz="1300">
                <a:latin typeface="Calibri" pitchFamily="34" charset="0"/>
              </a:defRPr>
            </a:lvl1pPr>
          </a:lstStyle>
          <a:p>
            <a:fld id="{D8547733-4B0B-4524-9A8B-942F4B95898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773480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01" tIns="49500" rIns="99001" bIns="49500" numCol="1" anchor="t" anchorCtr="0" compatLnSpc="1">
            <a:prstTxWarp prst="textNoShape">
              <a:avLst/>
            </a:prstTxWarp>
          </a:bodyPr>
          <a:lstStyle>
            <a:lvl1pPr defTabSz="493713">
              <a:defRPr sz="13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01" tIns="49500" rIns="99001" bIns="49500" numCol="1" anchor="t" anchorCtr="0" compatLnSpc="1">
            <a:prstTxWarp prst="textNoShape">
              <a:avLst/>
            </a:prstTxWarp>
          </a:bodyPr>
          <a:lstStyle>
            <a:lvl1pPr algn="r" defTabSz="493713">
              <a:defRPr sz="1300">
                <a:latin typeface="Calibri" pitchFamily="34" charset="0"/>
              </a:defRPr>
            </a:lvl1pPr>
          </a:lstStyle>
          <a:p>
            <a:fld id="{15E21153-6155-4A33-9CE8-E18D7D59B7C5}" type="datetimeFigureOut">
              <a:rPr lang="fr-FR" altLang="fr-FR"/>
              <a:pPr/>
              <a:t>16/12/2019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92188" y="769938"/>
            <a:ext cx="5116512" cy="38369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9001" tIns="49500" rIns="99001" bIns="495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76900" cy="46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01" tIns="49500" rIns="99001" bIns="495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01" tIns="49500" rIns="99001" bIns="49500" numCol="1" anchor="b" anchorCtr="0" compatLnSpc="1">
            <a:prstTxWarp prst="textNoShape">
              <a:avLst/>
            </a:prstTxWarp>
          </a:bodyPr>
          <a:lstStyle>
            <a:lvl1pPr defTabSz="493713">
              <a:defRPr sz="13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01" tIns="49500" rIns="99001" bIns="49500" numCol="1" anchor="b" anchorCtr="0" compatLnSpc="1">
            <a:prstTxWarp prst="textNoShape">
              <a:avLst/>
            </a:prstTxWarp>
          </a:bodyPr>
          <a:lstStyle>
            <a:lvl1pPr algn="r" defTabSz="493713">
              <a:defRPr sz="1300">
                <a:latin typeface="Calibri" pitchFamily="34" charset="0"/>
              </a:defRPr>
            </a:lvl1pPr>
          </a:lstStyle>
          <a:p>
            <a:fld id="{9F99BF25-9867-4C12-BA7A-C8E6ABFEAE6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73417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773124-2184-4324-906B-E24C2FA5A100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B43002-3A31-4892-B78A-BC64E84A0E9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5726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3F1A4B-AAE6-44E5-AAC4-D704680243FC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453AFE-9EA9-4673-922A-423DED52E2E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2121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1600200"/>
            <a:ext cx="2171700" cy="45259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1600200"/>
            <a:ext cx="63627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C1F96-9DD5-4D31-A08F-89C61AD47B3A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7028A2-DFE1-4DAF-8005-A4EFCFFEF80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44118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4B0E92-7296-497D-BBF0-EEA5895BF134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DEE31A-463D-4E11-BA4F-6E39662F16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03929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312C57-B8E7-47D7-A7FE-34F3BC4D1242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0C4B5-34E9-4902-8CA3-900EA45B5E1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493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4255A6-5702-4F83-9C05-623F36B9DD4A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7D15C3-99CE-4F63-B6CC-01CC6187481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6258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423988"/>
            <a:ext cx="4227513" cy="484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379913" y="1423988"/>
            <a:ext cx="4227512" cy="484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2AE911-DB69-4D70-A669-B9340B2AA894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34D3B6-1A85-4E69-936E-1B28ADC828D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24753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EB2C82-8B1B-4378-A5B1-34ADC3E2EC57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6A7A03-BD2E-4B0A-8F22-30E4A2AD3BF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06044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3B92F1-95EA-44AF-B12E-4BD39ED6F270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8B3191-6CEF-445D-BF9A-FB8904350E7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541969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035B80-66DA-4B56-A2DE-DEF9FDC27904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738E4F-C19B-4E26-9ED3-45563798616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55624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261DDF-16DB-489B-A9D5-D4FABC8CECF9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ADCAC0-DD3E-4E88-80AC-C2D4BDD6FD1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877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3C01F8-BC8C-4425-80B8-EF4DABE9372B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848B-F1AE-45A8-8387-C4D7E0CA223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238543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13DECC-35A8-4AF9-B2D4-022FD813EE2F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AEC744-2E4B-4391-AA7F-70E6E754619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39890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6BB5EE-A5D4-4ADD-B47A-8F1F83798581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CFA509-8BE2-4607-AD3E-60164195825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98945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57950" y="0"/>
            <a:ext cx="2151063" cy="62658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05550" cy="62658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1D497B-2429-4532-9FCF-A0508EDA69F1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ED71CC-CA96-4ACB-8551-6316472EFA6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241445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22DF55-E4A3-40AA-8657-D5581C7C07A1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30D5D8-5A75-4493-A5E2-1A0412AE19F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198431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0D8505-1771-4465-A95F-FA4E2239BC93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C13A4B-53FE-4C6A-8B60-B73E05CB8CF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753212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F8DD10-8ECF-439B-B83F-853D17944835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856C8F-AA79-4D0D-95CD-8299BD77059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595098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829446-D4BC-4C06-81FC-691A94608980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F5F808-9165-4467-AF1D-C08DD06F1C9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472842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BAC19D-7A8C-4B31-A561-F012719BECC1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4268F9-3BD3-4766-854C-755BD42844B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244870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037C75-D033-4BFA-9A95-5E4F1138CE73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5718DF-B21A-4ED7-A1F0-7AF8F2BE7E2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50229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425D5-8059-4993-9EDB-6BEC603928A6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48EA27-FA1C-4151-8977-0F514E10D27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4135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C3E92E-098C-4971-A160-D6F31DB8A66A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093B10-4A2E-4F50-9669-EB5AFD54AAE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232324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1E54E-D6AE-4581-A5C7-1DF35DB5B349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C4C67F-82D9-463C-BF03-22398A8CF1F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085528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304DB4-1979-47F4-B4C3-5F257B452525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14D015-4B85-452D-BEA6-73BD0AA4F12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477476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FBD593-437F-41B5-9527-582F40E98C1C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8DA95D-2F91-4DC5-9CBE-4CA7543BE51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51991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1600200"/>
            <a:ext cx="2171700" cy="45259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1600200"/>
            <a:ext cx="63627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75E7B-F7E2-47A7-936F-CA044335A1CA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F1EC2D-C09A-4A10-A98F-CA6BDC64850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472569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B697A6-0F99-4A2D-8D81-C9E3561A07C5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6156CF-12AF-4CFE-AAA3-32DFBFA438A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023336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5B7A2-1954-4732-BBD5-C9C4E3D52CC1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7C1935-C248-45EE-9806-F5C77D14C58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223728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26A863-3274-4359-A80D-76DAF85431B2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A2C03F-943E-4857-AD9E-BAD7E13EDA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88870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423988"/>
            <a:ext cx="4227513" cy="484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379913" y="1423988"/>
            <a:ext cx="4227512" cy="484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402BEB-DED0-4CD2-A56C-171296131222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D2D072-E716-4F73-8EBA-ADEFB32E7F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578745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50DAF3-FA97-4CBD-9607-3209E9A12061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04D520-A191-49AA-953A-CD5BE76508E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916423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76F23C-BCD1-4803-A996-776B88407ED5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EE3603-DABA-4F2D-897E-CE60D0F79FB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04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F32642-EBA8-4EF7-AA85-E606600DAC5D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C2FBDF-E94B-4B3B-BF3D-4B733302AC2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787729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3B53F4-6400-45DE-8F8A-5A2C144F5D2C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DE9BB8-BE98-4E13-98F3-B960D9E8934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63963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AEF6BE-9259-46EF-B76F-7B9D82CAAF10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01542B-FE9B-4847-B6F6-0BF00136CFD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22471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4E66F0-FE15-444D-BE5B-74CE3A0FE185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CB8F7B-AFE1-4A9E-8CB4-0DCA4FF3CAD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857202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323C68-3074-4EA9-B384-7E8B27F8F035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9D13C7-95DB-4818-8A75-679363117DF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561141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57950" y="0"/>
            <a:ext cx="2151063" cy="62658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05550" cy="62658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F5A2E6-3A39-4EC9-8313-A08EC5009D5D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BBB6A9-703F-464A-A2FE-8E75CB05E39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175356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6A12A7-0EEB-434F-9ED2-6ED8CF931FCF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04477F-0922-4852-B432-B54E148B4B9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726999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F6CF3-651B-495A-B6C9-6710E485ABC8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1CF140-FB3F-481D-BC8B-AC0EF77C77F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814207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DFE0EC-6483-41F7-9614-980AA0F04A7B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405CA2-3AD6-4A5F-BC83-672905D7FB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81288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DA5986-94DD-42E5-A777-1E069B441584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D35831-1AF3-4A89-91DA-2E14F51D1FA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550911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FA0947-6047-4D24-A5F5-CCCE57B4CDEF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8B3992-548F-479B-91C7-8C40D2E0B68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5036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91D21C-0E4A-4931-A27A-F9A4698F7BE0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509CFF-0F8F-4449-9439-B3439160C87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429217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60E74F-4C41-491C-B389-6693DF50C926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661F90-B3C5-4C2F-B32C-EE6DE4FFCE9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084784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7F4D4-FA45-4491-BF43-A0CE2A3748CD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0D156E-7DC7-425F-9565-3DA4C06D5CD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267413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14AB1A-23F7-4B6D-AB3C-C64EC5D86E83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5BC4AA-F919-4B6B-A1FA-8D09E416C99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30473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E1963-1372-4231-9DD2-66A11AE327C8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056878-DD20-4FA4-B9F5-C774E3E42C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513422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9FED8E-8150-4307-A854-59F8C088FB69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246470-1677-41A5-943C-38B1866C33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10957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1600200"/>
            <a:ext cx="2171700" cy="45259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1600200"/>
            <a:ext cx="63627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0A22B-80D7-4D83-8923-6ACC4D312C33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4AD99C-E4F3-4C11-B0B3-58FE0AA5514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137305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21EAF8-CE79-403B-85A2-4570C392D72F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A3100B-F2BC-4E14-920E-E6610AAED5C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0340736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A960CA-2ACC-47DA-A1C2-3D89692FC884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0F5791-7FEA-41F9-8397-F24168864C5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1511187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DB877A-6112-4F92-877A-F2E70BCA4EFD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4DC51A-3570-4162-B3C1-B50BA1D68AB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663333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423988"/>
            <a:ext cx="4227513" cy="484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379913" y="1423988"/>
            <a:ext cx="4227512" cy="484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A7D869-BCAF-46FC-9109-35E6318A3821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4A2D9A-CA9B-4DA9-A72E-4827B8A495B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168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65D69-5230-46D0-A862-E2CAE3603E18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8272E2-6844-4E6C-9836-5CDC8C85589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0372757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41611E-F002-4DCA-8CA5-CA5C674A254A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F237ED-A8AC-43AA-8A93-D54A3E54B85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0185667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6AEC78-DDB3-4F45-9EB8-3F322068374F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662889-4475-40DF-865B-3AB9F859B61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2968494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7AF840-E4BF-4395-BBFB-9173F482E0FD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96D896-1FB4-465F-A33D-ABF005D851F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5353578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74DAAB-C999-401B-8C4B-22A5D5B232D7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29B339-9728-4281-8C48-49B53E59AE8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229511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B93695-D798-4416-88A6-4DE3DE5B5136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3F395B-D7E1-4E76-9E30-740201B8B7A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2277034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7A7D58-ACFE-4FDE-B9BC-CF341534493A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6871F1-3061-414A-BFCE-D5135EE5CDA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822759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57950" y="0"/>
            <a:ext cx="2151063" cy="62658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05550" cy="62658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8C9643-0F8A-44C2-A7DD-35F3212152AF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58E25B-0738-4263-99C4-4BCBE795FB4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047779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 pole empl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6157913"/>
            <a:ext cx="51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3175" y="-11113"/>
            <a:ext cx="9147175" cy="5729288"/>
          </a:xfrm>
          <a:prstGeom prst="rect">
            <a:avLst/>
          </a:prstGeom>
          <a:solidFill>
            <a:schemeClr val="accent3"/>
          </a:solidFill>
          <a:ln w="9525">
            <a:solidFill>
              <a:srgbClr val="31B6B3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ea typeface="+mn-ea"/>
            </a:endParaRPr>
          </a:p>
        </p:txBody>
      </p:sp>
      <p:sp>
        <p:nvSpPr>
          <p:cNvPr id="6" name="Ellipse 24"/>
          <p:cNvSpPr>
            <a:spLocks/>
          </p:cNvSpPr>
          <p:nvPr/>
        </p:nvSpPr>
        <p:spPr bwMode="auto">
          <a:xfrm>
            <a:off x="-3175" y="-33338"/>
            <a:ext cx="2379663" cy="2401888"/>
          </a:xfrm>
          <a:custGeom>
            <a:avLst/>
            <a:gdLst>
              <a:gd name="T0" fmla="*/ 2662 w 2379765"/>
              <a:gd name="T1" fmla="*/ 5715 h 2401719"/>
              <a:gd name="T2" fmla="*/ 2379663 w 2379765"/>
              <a:gd name="T3" fmla="*/ 0 h 2401719"/>
              <a:gd name="T4" fmla="*/ 3446 w 2379765"/>
              <a:gd name="T5" fmla="*/ 2401888 h 2401719"/>
              <a:gd name="T6" fmla="*/ 2662 w 2379765"/>
              <a:gd name="T7" fmla="*/ 5715 h 24017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79765" h="2401719">
                <a:moveTo>
                  <a:pt x="2662" y="5715"/>
                </a:moveTo>
                <a:lnTo>
                  <a:pt x="2379765" y="0"/>
                </a:lnTo>
                <a:cubicBezTo>
                  <a:pt x="2379765" y="1317665"/>
                  <a:pt x="1321111" y="2401719"/>
                  <a:pt x="3446" y="2401719"/>
                </a:cubicBezTo>
                <a:cubicBezTo>
                  <a:pt x="-3579" y="1710839"/>
                  <a:pt x="2239" y="1706506"/>
                  <a:pt x="2662" y="57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77850" y="5368925"/>
            <a:ext cx="8029575" cy="0"/>
          </a:xfrm>
          <a:prstGeom prst="line">
            <a:avLst/>
          </a:prstGeom>
          <a:noFill/>
          <a:ln w="22225" cap="rnd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77850" y="5070475"/>
            <a:ext cx="8031163" cy="0"/>
          </a:xfrm>
          <a:prstGeom prst="line">
            <a:avLst/>
          </a:prstGeom>
          <a:noFill/>
          <a:ln w="22225" cap="rnd">
            <a:solidFill>
              <a:srgbClr val="FF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" y="2258710"/>
            <a:ext cx="8607424" cy="2452674"/>
          </a:xfrm>
        </p:spPr>
        <p:txBody>
          <a:bodyPr lIns="540000"/>
          <a:lstStyle>
            <a:lvl1pPr algn="l">
              <a:defRPr cap="all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>
          <a:xfrm>
            <a:off x="0" y="210891"/>
            <a:ext cx="2038808" cy="992188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00" rIns="0" bIns="0">
            <a:normAutofit/>
          </a:bodyPr>
          <a:lstStyle>
            <a:lvl1pPr>
              <a:spcBef>
                <a:spcPts val="0"/>
              </a:spcBef>
              <a:defRPr lang="fr-FR" sz="1200" dirty="0" smtClean="0">
                <a:solidFill>
                  <a:srgbClr val="31B6B3"/>
                </a:solidFill>
              </a:defRPr>
            </a:lvl1pPr>
            <a:lvl2pPr>
              <a:defRPr lang="fr-FR" dirty="0" smtClean="0"/>
            </a:lvl2pPr>
            <a:lvl3pPr>
              <a:defRPr lang="fr-FR" dirty="0" smtClean="0"/>
            </a:lvl3pPr>
            <a:lvl4pPr>
              <a:defRPr lang="fr-FR" dirty="0" smtClean="0"/>
            </a:lvl4pPr>
            <a:lvl5pPr>
              <a:defRPr lang="fr-FR" dirty="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9DD29D0F-B6A9-493B-92E0-8C387D68DF00}" type="datetime4">
              <a:rPr lang="fr-FR" altLang="fr-FR"/>
              <a:pPr/>
              <a:t>16 décembre 2019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3012918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8" descr="logo pole empl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6157913"/>
            <a:ext cx="51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-3175" y="-11113"/>
            <a:ext cx="9147175" cy="572928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31B6B3"/>
                </a:solidFill>
                <a:round/>
                <a:headEnd/>
                <a:tailEnd/>
              </a14:hiddenLine>
            </a:ext>
          </a:extLst>
        </p:spPr>
        <p:txBody>
          <a:bodyPr lIns="144000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fr-FR" altLang="fr-FR" sz="1800">
              <a:latin typeface="Calibri" pitchFamily="34" charset="0"/>
            </a:endParaRPr>
          </a:p>
        </p:txBody>
      </p:sp>
      <p:sp>
        <p:nvSpPr>
          <p:cNvPr id="5" name="Ellipse 24"/>
          <p:cNvSpPr>
            <a:spLocks/>
          </p:cNvSpPr>
          <p:nvPr/>
        </p:nvSpPr>
        <p:spPr bwMode="auto">
          <a:xfrm>
            <a:off x="-3175" y="-33338"/>
            <a:ext cx="2379663" cy="2401888"/>
          </a:xfrm>
          <a:custGeom>
            <a:avLst/>
            <a:gdLst>
              <a:gd name="T0" fmla="*/ 2662 w 2379765"/>
              <a:gd name="T1" fmla="*/ 5715 h 2401719"/>
              <a:gd name="T2" fmla="*/ 2379663 w 2379765"/>
              <a:gd name="T3" fmla="*/ 0 h 2401719"/>
              <a:gd name="T4" fmla="*/ 3446 w 2379765"/>
              <a:gd name="T5" fmla="*/ 2401888 h 2401719"/>
              <a:gd name="T6" fmla="*/ 2662 w 2379765"/>
              <a:gd name="T7" fmla="*/ 5715 h 24017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79765" h="2401719">
                <a:moveTo>
                  <a:pt x="2662" y="5715"/>
                </a:moveTo>
                <a:lnTo>
                  <a:pt x="2379765" y="0"/>
                </a:lnTo>
                <a:cubicBezTo>
                  <a:pt x="2379765" y="1317665"/>
                  <a:pt x="1321111" y="2401719"/>
                  <a:pt x="3446" y="2401719"/>
                </a:cubicBezTo>
                <a:cubicBezTo>
                  <a:pt x="-3579" y="1710839"/>
                  <a:pt x="2239" y="1706506"/>
                  <a:pt x="2662" y="57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ZoneTexte 2"/>
          <p:cNvSpPr txBox="1">
            <a:spLocks noChangeArrowheads="1"/>
          </p:cNvSpPr>
          <p:nvPr/>
        </p:nvSpPr>
        <p:spPr bwMode="auto">
          <a:xfrm>
            <a:off x="-3175" y="-58738"/>
            <a:ext cx="1279525" cy="102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0" rIns="180000" bIns="1800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FR" sz="4400" b="1" smtClean="0">
                <a:solidFill>
                  <a:srgbClr val="F7A800"/>
                </a:solidFill>
                <a:cs typeface="Arial" charset="0"/>
              </a:rPr>
              <a:t>I.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77850" y="6564313"/>
            <a:ext cx="7262813" cy="0"/>
          </a:xfrm>
          <a:prstGeom prst="line">
            <a:avLst/>
          </a:prstGeom>
          <a:noFill/>
          <a:ln w="22225" cap="rnd">
            <a:solidFill>
              <a:srgbClr val="F7A8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77850" y="6265863"/>
            <a:ext cx="7262813" cy="0"/>
          </a:xfrm>
          <a:prstGeom prst="line">
            <a:avLst/>
          </a:prstGeom>
          <a:noFill/>
          <a:ln w="22225" cap="rnd">
            <a:solidFill>
              <a:srgbClr val="F7A8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" y="2195210"/>
            <a:ext cx="8607424" cy="3100690"/>
          </a:xfrm>
          <a:prstGeom prst="rect">
            <a:avLst/>
          </a:prstGeom>
        </p:spPr>
        <p:txBody>
          <a:bodyPr lIns="540000" bIns="180000">
            <a:normAutofit/>
          </a:bodyPr>
          <a:lstStyle>
            <a:lvl1pPr>
              <a:defRPr lang="fr-FR" cap="all" dirty="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FF54D5-4BA1-4A37-A3E0-76CDA80051D0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6154BA-90F5-4F55-A08F-2C23E22095B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5201254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 pole empl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6157913"/>
            <a:ext cx="51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577850" y="6564313"/>
            <a:ext cx="7262813" cy="0"/>
          </a:xfrm>
          <a:prstGeom prst="line">
            <a:avLst/>
          </a:prstGeom>
          <a:noFill/>
          <a:ln w="22225" cap="rnd">
            <a:solidFill>
              <a:srgbClr val="F7A8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577850" y="6265863"/>
            <a:ext cx="7262813" cy="0"/>
          </a:xfrm>
          <a:prstGeom prst="line">
            <a:avLst/>
          </a:prstGeom>
          <a:noFill/>
          <a:ln w="22225" cap="rnd">
            <a:solidFill>
              <a:srgbClr val="F7A8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7850" y="2293200"/>
            <a:ext cx="8029575" cy="3776664"/>
          </a:xfrm>
          <a:prstGeom prst="rect">
            <a:avLst/>
          </a:prstGeom>
        </p:spPr>
        <p:txBody>
          <a:bodyPr lIns="0" tIns="0">
            <a:normAutofit/>
          </a:bodyPr>
          <a:lstStyle>
            <a:lvl1pPr marL="342900" indent="-342900">
              <a:spcBef>
                <a:spcPts val="1200"/>
              </a:spcBef>
              <a:buFont typeface="Lucida Grande"/>
              <a:buChar char="→"/>
              <a:defRPr sz="2400">
                <a:solidFill>
                  <a:schemeClr val="tx1"/>
                </a:solidFill>
              </a:defRPr>
            </a:lvl1pPr>
            <a:lvl2pPr marL="357188" indent="-357188">
              <a:spcBef>
                <a:spcPts val="1200"/>
              </a:spcBef>
              <a:buFont typeface="Arial"/>
              <a:buChar char="•"/>
              <a:tabLst/>
              <a:defRPr sz="2000" cap="none">
                <a:solidFill>
                  <a:schemeClr val="tx2"/>
                </a:solidFill>
              </a:defRPr>
            </a:lvl2pPr>
            <a:lvl3pPr marL="361950" indent="-361950">
              <a:spcBef>
                <a:spcPts val="1200"/>
              </a:spcBef>
              <a:buFont typeface="Lucida Grande"/>
              <a:buChar char="&gt;"/>
              <a:defRPr sz="1500" b="0" cap="none">
                <a:solidFill>
                  <a:schemeClr val="tx1"/>
                </a:solidFill>
              </a:defRPr>
            </a:lvl3pPr>
            <a:lvl4pPr marL="984250" indent="-265113">
              <a:spcBef>
                <a:spcPts val="1200"/>
              </a:spcBef>
              <a:defRPr sz="1500" b="0" cap="none">
                <a:solidFill>
                  <a:schemeClr val="tx1"/>
                </a:solidFill>
              </a:defRPr>
            </a:lvl4pPr>
            <a:lvl5pPr marL="1524000" indent="-265113">
              <a:spcBef>
                <a:spcPts val="1200"/>
              </a:spcBef>
              <a:buFont typeface="Arial"/>
              <a:buChar char="•"/>
              <a:defRPr sz="1500" b="0" cap="none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2939E6-2380-4B5D-98BF-C3189A8753F9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D89CD-6E62-4D1A-AF2B-4FA01996593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4991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2253CF-9CB9-4B1C-A936-705F8A4839F8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CB7A8A-7FB9-47F5-A982-9CBF86CC598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5558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A6ED97-94DA-4C12-B82C-D7FC5FD8E86F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BAAA3A-AB7D-4820-8EF7-46FD49471D9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0528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0D8BA-B5A3-4224-BBFE-F7B74C18B0F9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911669-D8A6-4B06-84FA-C3CB002D1AC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4208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6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63" name="Picture 11" descr="logo pole emplo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6157913"/>
            <a:ext cx="51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54" name="Rectangle 9"/>
          <p:cNvSpPr>
            <a:spLocks noChangeArrowheads="1"/>
          </p:cNvSpPr>
          <p:nvPr/>
        </p:nvSpPr>
        <p:spPr bwMode="auto">
          <a:xfrm>
            <a:off x="-3175" y="-11113"/>
            <a:ext cx="9147175" cy="572928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31B6B3"/>
                </a:solidFill>
                <a:round/>
                <a:headEnd/>
                <a:tailEnd/>
              </a14:hiddenLine>
            </a:ext>
          </a:extLst>
        </p:spPr>
        <p:txBody>
          <a:bodyPr lIns="144000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fr-FR" altLang="fr-FR" sz="1800">
              <a:latin typeface="Calibri" pitchFamily="34" charset="0"/>
            </a:endParaRPr>
          </a:p>
        </p:txBody>
      </p:sp>
      <p:sp>
        <p:nvSpPr>
          <p:cNvPr id="100355" name="Ellipse 24"/>
          <p:cNvSpPr>
            <a:spLocks/>
          </p:cNvSpPr>
          <p:nvPr/>
        </p:nvSpPr>
        <p:spPr bwMode="auto">
          <a:xfrm>
            <a:off x="-3175" y="-33338"/>
            <a:ext cx="2379663" cy="2401888"/>
          </a:xfrm>
          <a:custGeom>
            <a:avLst/>
            <a:gdLst>
              <a:gd name="T0" fmla="*/ 2662 w 2379765"/>
              <a:gd name="T1" fmla="*/ 5715 h 2401719"/>
              <a:gd name="T2" fmla="*/ 2379663 w 2379765"/>
              <a:gd name="T3" fmla="*/ 0 h 2401719"/>
              <a:gd name="T4" fmla="*/ 3446 w 2379765"/>
              <a:gd name="T5" fmla="*/ 2401888 h 2401719"/>
              <a:gd name="T6" fmla="*/ 2662 w 2379765"/>
              <a:gd name="T7" fmla="*/ 5715 h 24017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79765" h="2401719">
                <a:moveTo>
                  <a:pt x="2662" y="5715"/>
                </a:moveTo>
                <a:lnTo>
                  <a:pt x="2379765" y="0"/>
                </a:lnTo>
                <a:cubicBezTo>
                  <a:pt x="2379765" y="1317665"/>
                  <a:pt x="1321111" y="2401719"/>
                  <a:pt x="3446" y="2401719"/>
                </a:cubicBezTo>
                <a:cubicBezTo>
                  <a:pt x="-3579" y="1710839"/>
                  <a:pt x="2239" y="1706506"/>
                  <a:pt x="2662" y="57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ZoneTexte 2"/>
          <p:cNvSpPr txBox="1">
            <a:spLocks noChangeArrowheads="1"/>
          </p:cNvSpPr>
          <p:nvPr/>
        </p:nvSpPr>
        <p:spPr bwMode="auto">
          <a:xfrm>
            <a:off x="-3175" y="-58738"/>
            <a:ext cx="1279525" cy="102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0" rIns="180000" bIns="180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4400" b="1">
                <a:solidFill>
                  <a:schemeClr val="bg2"/>
                </a:solidFill>
                <a:cs typeface="Arial" charset="0"/>
              </a:rPr>
              <a:t>II.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47900"/>
            <a:ext cx="8609013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440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77850" y="6564313"/>
            <a:ext cx="7262813" cy="0"/>
          </a:xfrm>
          <a:prstGeom prst="line">
            <a:avLst/>
          </a:prstGeom>
          <a:noFill/>
          <a:ln w="2222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77850" y="6265863"/>
            <a:ext cx="7262813" cy="0"/>
          </a:xfrm>
          <a:prstGeom prst="line">
            <a:avLst/>
          </a:prstGeom>
          <a:noFill/>
          <a:ln w="2222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59450" y="6265863"/>
            <a:ext cx="2081213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00">
                <a:solidFill>
                  <a:schemeClr val="bg2"/>
                </a:solidFill>
                <a:cs typeface="Arial" charset="0"/>
              </a:defRPr>
            </a:lvl1pPr>
          </a:lstStyle>
          <a:p>
            <a:fld id="{6F2512A6-B60D-4C7B-9E38-8DBD9C345FBB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7850" y="6265863"/>
            <a:ext cx="733425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000">
                <a:solidFill>
                  <a:schemeClr val="bg2"/>
                </a:solidFill>
                <a:cs typeface="Arial" charset="0"/>
              </a:defRPr>
            </a:lvl1pPr>
          </a:lstStyle>
          <a:p>
            <a:fld id="{60ADC635-885A-4FBA-8D78-50038A9B159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b="1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b="1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b="1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85" name="Picture 9" descr="logo pole emplo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6157913"/>
            <a:ext cx="51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77850" y="6564313"/>
            <a:ext cx="7262813" cy="0"/>
          </a:xfrm>
          <a:prstGeom prst="line">
            <a:avLst/>
          </a:prstGeom>
          <a:noFill/>
          <a:ln w="2222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77850" y="6265863"/>
            <a:ext cx="7262813" cy="0"/>
          </a:xfrm>
          <a:prstGeom prst="line">
            <a:avLst/>
          </a:prstGeom>
          <a:noFill/>
          <a:ln w="2222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8609013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0" tIns="180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23988"/>
            <a:ext cx="8607425" cy="48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0" tIns="360000" rIns="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59450" y="6265863"/>
            <a:ext cx="2081213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00">
                <a:solidFill>
                  <a:schemeClr val="bg2"/>
                </a:solidFill>
                <a:cs typeface="Arial" charset="0"/>
              </a:defRPr>
            </a:lvl1pPr>
          </a:lstStyle>
          <a:p>
            <a:fld id="{812DC4C8-2F39-4E61-B5BD-D468C6B815D4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7850" y="6265863"/>
            <a:ext cx="733425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000">
                <a:solidFill>
                  <a:schemeClr val="bg2"/>
                </a:solidFill>
                <a:cs typeface="Arial" charset="0"/>
              </a:defRPr>
            </a:lvl1pPr>
          </a:lstStyle>
          <a:p>
            <a:fld id="{62842F71-BAC3-4984-B648-BA0DEF5C3EE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hf hdr="0" ftr="0"/>
  <p:txStyles>
    <p:titleStyle>
      <a:lvl1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  <a:ea typeface="ＭＳ Ｐゴシック" pitchFamily="34" charset="-128"/>
        </a:defRPr>
      </a:lvl2pPr>
      <a:lvl3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  <a:ea typeface="ＭＳ Ｐゴシック" pitchFamily="34" charset="-128"/>
        </a:defRPr>
      </a:lvl3pPr>
      <a:lvl4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  <a:ea typeface="ＭＳ Ｐゴシック" pitchFamily="34" charset="-128"/>
        </a:defRPr>
      </a:lvl4pPr>
      <a:lvl5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  <a:ea typeface="ＭＳ Ｐゴシック" pitchFamily="34" charset="-128"/>
        </a:defRPr>
      </a:lvl5pPr>
      <a:lvl6pPr marL="4572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  <a:ea typeface="ＭＳ Ｐゴシック" pitchFamily="34" charset="-128"/>
        </a:defRPr>
      </a:lvl6pPr>
      <a:lvl7pPr marL="9144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  <a:ea typeface="ＭＳ Ｐゴシック" pitchFamily="34" charset="-128"/>
        </a:defRPr>
      </a:lvl7pPr>
      <a:lvl8pPr marL="13716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  <a:ea typeface="ＭＳ Ｐゴシック" pitchFamily="34" charset="-128"/>
        </a:defRPr>
      </a:lvl8pPr>
      <a:lvl9pPr marL="18288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  <a:ea typeface="ＭＳ Ｐゴシック" pitchFamily="34" charset="-128"/>
        </a:defRPr>
      </a:lvl9pPr>
    </p:titleStyle>
    <p:bodyStyle>
      <a:lvl1pPr algn="l" defTabSz="457200" rtl="0" eaLnBrk="0" fontAlgn="base" hangingPunct="0">
        <a:spcBef>
          <a:spcPct val="50000"/>
        </a:spcBef>
        <a:spcAft>
          <a:spcPct val="0"/>
        </a:spcAft>
        <a:buFont typeface="Wingdings 3" pitchFamily="18" charset="2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5113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●"/>
        <a:defRPr sz="2000" b="1">
          <a:solidFill>
            <a:schemeClr val="bg2"/>
          </a:solidFill>
          <a:latin typeface="+mn-lt"/>
          <a:ea typeface="+mn-ea"/>
          <a:cs typeface="Arial" charset="0"/>
        </a:defRPr>
      </a:lvl2pPr>
      <a:lvl3pPr marL="536575" indent="-268288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&gt;"/>
        <a:defRPr>
          <a:solidFill>
            <a:schemeClr val="tx1"/>
          </a:solidFill>
          <a:latin typeface="+mn-lt"/>
          <a:ea typeface="+mn-ea"/>
          <a:cs typeface="Arial" charset="0"/>
        </a:defRPr>
      </a:lvl3pPr>
      <a:lvl4pPr marL="806450" indent="-268288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+mn-ea"/>
          <a:cs typeface="Arial" charset="0"/>
        </a:defRPr>
      </a:lvl4pPr>
      <a:lvl5pPr marL="10763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5pPr>
      <a:lvl6pPr marL="15335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6pPr>
      <a:lvl7pPr marL="19907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7pPr>
      <a:lvl8pPr marL="24479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8pPr>
      <a:lvl9pPr marL="29051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1" name="Picture 11" descr="logo pole emplo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6157913"/>
            <a:ext cx="51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2" name="Rectangle 9"/>
          <p:cNvSpPr>
            <a:spLocks noChangeArrowheads="1"/>
          </p:cNvSpPr>
          <p:nvPr/>
        </p:nvSpPr>
        <p:spPr bwMode="auto">
          <a:xfrm>
            <a:off x="-3175" y="-11113"/>
            <a:ext cx="9147175" cy="57292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31B6B3"/>
                </a:solidFill>
                <a:round/>
                <a:headEnd/>
                <a:tailEnd/>
              </a14:hiddenLine>
            </a:ext>
          </a:extLst>
        </p:spPr>
        <p:txBody>
          <a:bodyPr lIns="144000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fr-FR" altLang="fr-FR" sz="1800">
              <a:latin typeface="Calibri" pitchFamily="34" charset="0"/>
            </a:endParaRPr>
          </a:p>
        </p:txBody>
      </p:sp>
      <p:sp>
        <p:nvSpPr>
          <p:cNvPr id="102403" name="Ellipse 24"/>
          <p:cNvSpPr>
            <a:spLocks/>
          </p:cNvSpPr>
          <p:nvPr/>
        </p:nvSpPr>
        <p:spPr bwMode="auto">
          <a:xfrm>
            <a:off x="-3175" y="-33338"/>
            <a:ext cx="2379663" cy="2401888"/>
          </a:xfrm>
          <a:custGeom>
            <a:avLst/>
            <a:gdLst>
              <a:gd name="T0" fmla="*/ 2662 w 2379765"/>
              <a:gd name="T1" fmla="*/ 5715 h 2401719"/>
              <a:gd name="T2" fmla="*/ 2379663 w 2379765"/>
              <a:gd name="T3" fmla="*/ 0 h 2401719"/>
              <a:gd name="T4" fmla="*/ 3446 w 2379765"/>
              <a:gd name="T5" fmla="*/ 2401888 h 2401719"/>
              <a:gd name="T6" fmla="*/ 2662 w 2379765"/>
              <a:gd name="T7" fmla="*/ 5715 h 24017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79765" h="2401719">
                <a:moveTo>
                  <a:pt x="2662" y="5715"/>
                </a:moveTo>
                <a:lnTo>
                  <a:pt x="2379765" y="0"/>
                </a:lnTo>
                <a:cubicBezTo>
                  <a:pt x="2379765" y="1317665"/>
                  <a:pt x="1321111" y="2401719"/>
                  <a:pt x="3446" y="2401719"/>
                </a:cubicBezTo>
                <a:cubicBezTo>
                  <a:pt x="-3579" y="1710839"/>
                  <a:pt x="2239" y="1706506"/>
                  <a:pt x="2662" y="57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ZoneTexte 2"/>
          <p:cNvSpPr txBox="1">
            <a:spLocks noChangeArrowheads="1"/>
          </p:cNvSpPr>
          <p:nvPr/>
        </p:nvSpPr>
        <p:spPr bwMode="auto">
          <a:xfrm>
            <a:off x="-3175" y="-58738"/>
            <a:ext cx="1279525" cy="102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0" rIns="180000" bIns="180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4400" b="1">
                <a:solidFill>
                  <a:schemeClr val="accent1"/>
                </a:solidFill>
                <a:cs typeface="Arial" charset="0"/>
              </a:rPr>
              <a:t>III.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47900"/>
            <a:ext cx="8609013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440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77850" y="6564313"/>
            <a:ext cx="7262813" cy="0"/>
          </a:xfrm>
          <a:prstGeom prst="line">
            <a:avLst/>
          </a:prstGeom>
          <a:noFill/>
          <a:ln w="22225" cap="rnd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77850" y="6265863"/>
            <a:ext cx="7262813" cy="0"/>
          </a:xfrm>
          <a:prstGeom prst="line">
            <a:avLst/>
          </a:prstGeom>
          <a:noFill/>
          <a:ln w="22225" cap="rnd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59450" y="6265863"/>
            <a:ext cx="2081213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00">
                <a:solidFill>
                  <a:schemeClr val="accent1"/>
                </a:solidFill>
                <a:cs typeface="Arial" charset="0"/>
              </a:defRPr>
            </a:lvl1pPr>
          </a:lstStyle>
          <a:p>
            <a:fld id="{C28EEC54-E2B4-42DD-953A-3EE5D8B3586D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7850" y="6265863"/>
            <a:ext cx="733425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000">
                <a:solidFill>
                  <a:schemeClr val="accent1"/>
                </a:solidFill>
                <a:cs typeface="Arial" charset="0"/>
              </a:defRPr>
            </a:lvl1pPr>
          </a:lstStyle>
          <a:p>
            <a:fld id="{DF39433B-4592-4541-994C-7C14A1F416A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b="1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b="1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b="1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33" name="Picture 9" descr="logo pole emplo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6157913"/>
            <a:ext cx="51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77850" y="6564313"/>
            <a:ext cx="7262813" cy="0"/>
          </a:xfrm>
          <a:prstGeom prst="line">
            <a:avLst/>
          </a:prstGeom>
          <a:noFill/>
          <a:ln w="22225" cap="rnd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77850" y="6265863"/>
            <a:ext cx="7262813" cy="0"/>
          </a:xfrm>
          <a:prstGeom prst="line">
            <a:avLst/>
          </a:prstGeom>
          <a:noFill/>
          <a:ln w="22225" cap="rnd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8609013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0" tIns="180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23988"/>
            <a:ext cx="8607425" cy="48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0" tIns="360000" rIns="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59450" y="6265863"/>
            <a:ext cx="2081213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00">
                <a:solidFill>
                  <a:schemeClr val="accent1"/>
                </a:solidFill>
                <a:cs typeface="Arial" charset="0"/>
              </a:defRPr>
            </a:lvl1pPr>
          </a:lstStyle>
          <a:p>
            <a:fld id="{F3304CEB-458B-487A-A245-22065CFCD021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7850" y="6265863"/>
            <a:ext cx="733425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000">
                <a:solidFill>
                  <a:schemeClr val="accent1"/>
                </a:solidFill>
                <a:cs typeface="Arial" charset="0"/>
              </a:defRPr>
            </a:lvl1pPr>
          </a:lstStyle>
          <a:p>
            <a:fld id="{60E6B5B6-4D15-457D-A575-2C9A3DCCBB3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/>
  <p:txStyles>
    <p:titleStyle>
      <a:lvl1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  <a:ea typeface="ＭＳ Ｐゴシック" pitchFamily="34" charset="-128"/>
        </a:defRPr>
      </a:lvl2pPr>
      <a:lvl3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  <a:ea typeface="ＭＳ Ｐゴシック" pitchFamily="34" charset="-128"/>
        </a:defRPr>
      </a:lvl3pPr>
      <a:lvl4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  <a:ea typeface="ＭＳ Ｐゴシック" pitchFamily="34" charset="-128"/>
        </a:defRPr>
      </a:lvl4pPr>
      <a:lvl5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  <a:ea typeface="ＭＳ Ｐゴシック" pitchFamily="34" charset="-128"/>
        </a:defRPr>
      </a:lvl5pPr>
      <a:lvl6pPr marL="4572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  <a:ea typeface="ＭＳ Ｐゴシック" pitchFamily="34" charset="-128"/>
        </a:defRPr>
      </a:lvl6pPr>
      <a:lvl7pPr marL="9144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  <a:ea typeface="ＭＳ Ｐゴシック" pitchFamily="34" charset="-128"/>
        </a:defRPr>
      </a:lvl7pPr>
      <a:lvl8pPr marL="13716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  <a:ea typeface="ＭＳ Ｐゴシック" pitchFamily="34" charset="-128"/>
        </a:defRPr>
      </a:lvl8pPr>
      <a:lvl9pPr marL="18288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  <a:ea typeface="ＭＳ Ｐゴシック" pitchFamily="34" charset="-128"/>
        </a:defRPr>
      </a:lvl9pPr>
    </p:titleStyle>
    <p:bodyStyle>
      <a:lvl1pPr algn="l" defTabSz="457200" rtl="0" eaLnBrk="0" fontAlgn="base" hangingPunct="0">
        <a:spcBef>
          <a:spcPct val="50000"/>
        </a:spcBef>
        <a:spcAft>
          <a:spcPct val="0"/>
        </a:spcAft>
        <a:buFont typeface="Wingdings 3" pitchFamily="18" charset="2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5113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●"/>
        <a:defRPr sz="2000" b="1">
          <a:solidFill>
            <a:schemeClr val="accent1"/>
          </a:solidFill>
          <a:latin typeface="+mn-lt"/>
          <a:ea typeface="+mn-ea"/>
          <a:cs typeface="Arial" charset="0"/>
        </a:defRPr>
      </a:lvl2pPr>
      <a:lvl3pPr marL="536575" indent="-268288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&gt;"/>
        <a:defRPr>
          <a:solidFill>
            <a:schemeClr val="tx1"/>
          </a:solidFill>
          <a:latin typeface="+mn-lt"/>
          <a:ea typeface="+mn-ea"/>
          <a:cs typeface="Arial" charset="0"/>
        </a:defRPr>
      </a:lvl3pPr>
      <a:lvl4pPr marL="806450" indent="-268288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+mn-ea"/>
          <a:cs typeface="Arial" charset="0"/>
        </a:defRPr>
      </a:lvl4pPr>
      <a:lvl5pPr marL="10763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5pPr>
      <a:lvl6pPr marL="15335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6pPr>
      <a:lvl7pPr marL="19907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7pPr>
      <a:lvl8pPr marL="24479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8pPr>
      <a:lvl9pPr marL="29051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9" name="Picture 11" descr="logo pole emplo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6157913"/>
            <a:ext cx="51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50" name="Rectangle 9"/>
          <p:cNvSpPr>
            <a:spLocks noChangeArrowheads="1"/>
          </p:cNvSpPr>
          <p:nvPr/>
        </p:nvSpPr>
        <p:spPr bwMode="auto">
          <a:xfrm>
            <a:off x="-3175" y="-11113"/>
            <a:ext cx="9147175" cy="57292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31B6B3"/>
                </a:solidFill>
                <a:round/>
                <a:headEnd/>
                <a:tailEnd/>
              </a14:hiddenLine>
            </a:ext>
          </a:extLst>
        </p:spPr>
        <p:txBody>
          <a:bodyPr lIns="144000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fr-FR" altLang="fr-FR" sz="1800">
              <a:latin typeface="Calibri" pitchFamily="34" charset="0"/>
            </a:endParaRPr>
          </a:p>
        </p:txBody>
      </p:sp>
      <p:sp>
        <p:nvSpPr>
          <p:cNvPr id="104451" name="Ellipse 24"/>
          <p:cNvSpPr>
            <a:spLocks/>
          </p:cNvSpPr>
          <p:nvPr/>
        </p:nvSpPr>
        <p:spPr bwMode="auto">
          <a:xfrm>
            <a:off x="-3175" y="-33338"/>
            <a:ext cx="2379663" cy="2401888"/>
          </a:xfrm>
          <a:custGeom>
            <a:avLst/>
            <a:gdLst>
              <a:gd name="T0" fmla="*/ 2662 w 2379765"/>
              <a:gd name="T1" fmla="*/ 5715 h 2401719"/>
              <a:gd name="T2" fmla="*/ 2379663 w 2379765"/>
              <a:gd name="T3" fmla="*/ 0 h 2401719"/>
              <a:gd name="T4" fmla="*/ 3446 w 2379765"/>
              <a:gd name="T5" fmla="*/ 2401888 h 2401719"/>
              <a:gd name="T6" fmla="*/ 2662 w 2379765"/>
              <a:gd name="T7" fmla="*/ 5715 h 24017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79765" h="2401719">
                <a:moveTo>
                  <a:pt x="2662" y="5715"/>
                </a:moveTo>
                <a:lnTo>
                  <a:pt x="2379765" y="0"/>
                </a:lnTo>
                <a:cubicBezTo>
                  <a:pt x="2379765" y="1317665"/>
                  <a:pt x="1321111" y="2401719"/>
                  <a:pt x="3446" y="2401719"/>
                </a:cubicBezTo>
                <a:cubicBezTo>
                  <a:pt x="-3579" y="1710839"/>
                  <a:pt x="2239" y="1706506"/>
                  <a:pt x="2662" y="57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ZoneTexte 2"/>
          <p:cNvSpPr txBox="1">
            <a:spLocks noChangeArrowheads="1"/>
          </p:cNvSpPr>
          <p:nvPr/>
        </p:nvSpPr>
        <p:spPr bwMode="auto">
          <a:xfrm>
            <a:off x="-3175" y="-68263"/>
            <a:ext cx="1279525" cy="102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0" rIns="180000" bIns="180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4400" b="1">
                <a:solidFill>
                  <a:schemeClr val="accent2"/>
                </a:solidFill>
                <a:cs typeface="Arial" charset="0"/>
              </a:rPr>
              <a:t>IV.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47900"/>
            <a:ext cx="8609013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440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77850" y="6564313"/>
            <a:ext cx="7262813" cy="0"/>
          </a:xfrm>
          <a:prstGeom prst="line">
            <a:avLst/>
          </a:prstGeom>
          <a:noFill/>
          <a:ln w="22225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77850" y="6265863"/>
            <a:ext cx="7262813" cy="0"/>
          </a:xfrm>
          <a:prstGeom prst="line">
            <a:avLst/>
          </a:prstGeom>
          <a:noFill/>
          <a:ln w="22225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59450" y="6265863"/>
            <a:ext cx="2081213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00">
                <a:solidFill>
                  <a:schemeClr val="accent2"/>
                </a:solidFill>
                <a:cs typeface="Arial" charset="0"/>
              </a:defRPr>
            </a:lvl1pPr>
          </a:lstStyle>
          <a:p>
            <a:fld id="{1464919B-D3FE-4D52-8DAB-7A6F69490050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7850" y="6256338"/>
            <a:ext cx="733425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000">
                <a:solidFill>
                  <a:schemeClr val="accent2"/>
                </a:solidFill>
                <a:cs typeface="Arial" charset="0"/>
              </a:defRPr>
            </a:lvl1pPr>
          </a:lstStyle>
          <a:p>
            <a:fld id="{73C94A93-D068-4B43-A1C7-6449C966C11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b="1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b="1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b="1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81" name="Picture 9" descr="logo pole emplo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6157913"/>
            <a:ext cx="51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77850" y="6564313"/>
            <a:ext cx="7262813" cy="0"/>
          </a:xfrm>
          <a:prstGeom prst="line">
            <a:avLst/>
          </a:prstGeom>
          <a:noFill/>
          <a:ln w="22225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77850" y="6265863"/>
            <a:ext cx="7262813" cy="0"/>
          </a:xfrm>
          <a:prstGeom prst="line">
            <a:avLst/>
          </a:prstGeom>
          <a:noFill/>
          <a:ln w="22225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8609013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0" tIns="180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23988"/>
            <a:ext cx="8607425" cy="48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0" tIns="360000" rIns="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59450" y="6265863"/>
            <a:ext cx="2081213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00">
                <a:solidFill>
                  <a:schemeClr val="accent2"/>
                </a:solidFill>
                <a:cs typeface="Arial" charset="0"/>
              </a:defRPr>
            </a:lvl1pPr>
          </a:lstStyle>
          <a:p>
            <a:fld id="{3E812F91-007B-4854-8C01-4034A496578B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7850" y="6265863"/>
            <a:ext cx="733425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000">
                <a:solidFill>
                  <a:schemeClr val="accent2"/>
                </a:solidFill>
                <a:cs typeface="Arial" charset="0"/>
              </a:defRPr>
            </a:lvl1pPr>
          </a:lstStyle>
          <a:p>
            <a:fld id="{9971DFD2-85C2-4574-B1B8-26A4C868EE7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hf hdr="0" ftr="0"/>
  <p:txStyles>
    <p:titleStyle>
      <a:lvl1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</a:defRPr>
      </a:lvl2pPr>
      <a:lvl3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</a:defRPr>
      </a:lvl3pPr>
      <a:lvl4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</a:defRPr>
      </a:lvl4pPr>
      <a:lvl5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</a:defRPr>
      </a:lvl5pPr>
      <a:lvl6pPr marL="4572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</a:defRPr>
      </a:lvl6pPr>
      <a:lvl7pPr marL="9144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</a:defRPr>
      </a:lvl7pPr>
      <a:lvl8pPr marL="13716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</a:defRPr>
      </a:lvl8pPr>
      <a:lvl9pPr marL="18288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</a:defRPr>
      </a:lvl9pPr>
    </p:titleStyle>
    <p:bodyStyle>
      <a:lvl1pPr algn="l" defTabSz="457200" rtl="0" eaLnBrk="0" fontAlgn="base" hangingPunct="0">
        <a:spcBef>
          <a:spcPct val="50000"/>
        </a:spcBef>
        <a:spcAft>
          <a:spcPct val="0"/>
        </a:spcAft>
        <a:buFont typeface="Wingdings 3" pitchFamily="18" charset="2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5113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●"/>
        <a:defRPr sz="2000" b="1">
          <a:solidFill>
            <a:schemeClr val="accent2"/>
          </a:solidFill>
          <a:latin typeface="+mn-lt"/>
          <a:ea typeface="+mn-ea"/>
          <a:cs typeface="Arial" charset="0"/>
        </a:defRPr>
      </a:lvl2pPr>
      <a:lvl3pPr marL="536575" indent="-268288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&gt;"/>
        <a:defRPr>
          <a:solidFill>
            <a:schemeClr val="tx1"/>
          </a:solidFill>
          <a:latin typeface="+mn-lt"/>
          <a:ea typeface="+mn-ea"/>
          <a:cs typeface="Arial" charset="0"/>
        </a:defRPr>
      </a:lvl3pPr>
      <a:lvl4pPr marL="806450" indent="-268288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+mn-ea"/>
          <a:cs typeface="Arial" charset="0"/>
        </a:defRPr>
      </a:lvl4pPr>
      <a:lvl5pPr marL="10763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5pPr>
      <a:lvl6pPr marL="15335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6pPr>
      <a:lvl7pPr marL="19907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7pPr>
      <a:lvl8pPr marL="24479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8pPr>
      <a:lvl9pPr marL="29051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-3175" y="2238375"/>
            <a:ext cx="8610600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40000" tIns="0" rIns="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-3175" y="0"/>
            <a:ext cx="2379663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76000" tIns="180000" rIns="180000" bIns="1800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7850" y="5070475"/>
            <a:ext cx="2081213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fld id="{CADD0BAE-387C-4101-AA71-BC19E0452A03}" type="datetime4">
              <a:rPr lang="fr-FR" altLang="fr-FR"/>
              <a:pPr/>
              <a:t>16 décembre 2019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0" fontAlgn="base" hangingPunct="0">
        <a:spcBef>
          <a:spcPct val="0"/>
        </a:spcBef>
        <a:spcAft>
          <a:spcPct val="0"/>
        </a:spcAft>
        <a:defRPr sz="1500" kern="1200" cap="all">
          <a:solidFill>
            <a:srgbClr val="31B6B3"/>
          </a:solidFill>
          <a:latin typeface="+mn-lt"/>
          <a:ea typeface="+mn-ea"/>
          <a:cs typeface="+mn-cs"/>
        </a:defRPr>
      </a:lvl1pPr>
      <a:lvl2pPr marL="820738" indent="-285750" algn="l" defTabSz="457200" rtl="0" eaLnBrk="0" fontAlgn="base" hangingPunct="0">
        <a:spcBef>
          <a:spcPct val="0"/>
        </a:spcBef>
        <a:spcAft>
          <a:spcPct val="0"/>
        </a:spcAft>
        <a:defRPr sz="1500" kern="1200" cap="all">
          <a:solidFill>
            <a:srgbClr val="31B6B3"/>
          </a:solidFill>
          <a:latin typeface="+mn-lt"/>
          <a:ea typeface="+mn-ea"/>
          <a:cs typeface="+mn-cs"/>
        </a:defRPr>
      </a:lvl2pPr>
      <a:lvl3pPr marL="1228725" indent="-228600" algn="l" defTabSz="457200" rtl="0" eaLnBrk="0" fontAlgn="base" hangingPunct="0">
        <a:spcBef>
          <a:spcPct val="0"/>
        </a:spcBef>
        <a:spcAft>
          <a:spcPct val="0"/>
        </a:spcAft>
        <a:defRPr sz="1500" kern="1200" cap="all">
          <a:solidFill>
            <a:srgbClr val="31B6B3"/>
          </a:solidFill>
          <a:latin typeface="+mn-lt"/>
          <a:ea typeface="+mn-ea"/>
          <a:cs typeface="+mn-cs"/>
        </a:defRPr>
      </a:lvl3pPr>
      <a:lvl4pPr marL="1636713" indent="-228600" algn="l" defTabSz="457200" rtl="0" eaLnBrk="0" fontAlgn="base" hangingPunct="0">
        <a:spcBef>
          <a:spcPct val="0"/>
        </a:spcBef>
        <a:spcAft>
          <a:spcPct val="0"/>
        </a:spcAft>
        <a:defRPr sz="1500" kern="1200" cap="all">
          <a:solidFill>
            <a:srgbClr val="31B6B3"/>
          </a:solidFill>
          <a:latin typeface="+mn-lt"/>
          <a:ea typeface="+mn-ea"/>
          <a:cs typeface="+mn-cs"/>
        </a:defRPr>
      </a:lvl4pPr>
      <a:lvl5pPr marL="2044700" indent="-228600" algn="l" defTabSz="457200" rtl="0" eaLnBrk="0" fontAlgn="base" hangingPunct="0">
        <a:spcBef>
          <a:spcPct val="0"/>
        </a:spcBef>
        <a:spcAft>
          <a:spcPct val="0"/>
        </a:spcAft>
        <a:defRPr sz="1500" kern="1200" cap="all">
          <a:solidFill>
            <a:srgbClr val="31B6B3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47900"/>
            <a:ext cx="8609013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440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2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59450" y="6265863"/>
            <a:ext cx="2081213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00">
                <a:solidFill>
                  <a:srgbClr val="F7A800"/>
                </a:solidFill>
                <a:cs typeface="Arial" charset="0"/>
              </a:defRPr>
            </a:lvl1pPr>
          </a:lstStyle>
          <a:p>
            <a:fld id="{8E2DEFCD-0D87-424C-97D9-A0501B3D5FD7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7850" y="6265863"/>
            <a:ext cx="733425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000">
                <a:solidFill>
                  <a:srgbClr val="F7A800"/>
                </a:solidFill>
                <a:cs typeface="Arial" charset="0"/>
              </a:defRPr>
            </a:lvl1pPr>
          </a:lstStyle>
          <a:p>
            <a:fld id="{EC16D81C-5E42-49AF-B07F-527BD17C1EC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lang="fr-FR" sz="4400" b="1" kern="1200" dirty="0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b="1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b="1" kern="1200" cap="all">
          <a:solidFill>
            <a:schemeClr val="tx1"/>
          </a:solidFill>
          <a:latin typeface="+mn-lt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b="1" kern="1200" cap="all">
          <a:solidFill>
            <a:schemeClr val="tx1"/>
          </a:solidFill>
          <a:latin typeface="+mn-lt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b="1" kern="1200" cap="all">
          <a:solidFill>
            <a:schemeClr val="tx1"/>
          </a:solidFill>
          <a:latin typeface="+mn-lt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 kern="1200" cap="all">
          <a:solidFill>
            <a:schemeClr val="tx1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8609013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0" tIns="180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23988"/>
            <a:ext cx="8607425" cy="48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0" tIns="360000" rIns="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59450" y="6265863"/>
            <a:ext cx="2081213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00">
                <a:solidFill>
                  <a:srgbClr val="F7A800"/>
                </a:solidFill>
                <a:cs typeface="Arial" charset="0"/>
              </a:defRPr>
            </a:lvl1pPr>
          </a:lstStyle>
          <a:p>
            <a:fld id="{5F0B99F9-9C0C-4190-BEE9-A6A499E48826}" type="datetime4">
              <a:rPr lang="fr-FR" altLang="fr-FR"/>
              <a:pPr/>
              <a:t>16 décembre 2019</a:t>
            </a:fld>
            <a:endParaRPr lang="fr-FR" alt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7850" y="6265863"/>
            <a:ext cx="733425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000">
                <a:solidFill>
                  <a:srgbClr val="F7A800"/>
                </a:solidFill>
                <a:cs typeface="Arial" charset="0"/>
              </a:defRPr>
            </a:lvl1pPr>
          </a:lstStyle>
          <a:p>
            <a:fld id="{B3A1632F-7215-4C92-BA5E-15F8C25ACE8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</p:sldLayoutIdLst>
  <p:hf hdr="0" ftr="0"/>
  <p:txStyles>
    <p:titleStyle>
      <a:lvl1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0" fontAlgn="base" hangingPunct="0">
        <a:spcBef>
          <a:spcPct val="50000"/>
        </a:spcBef>
        <a:spcAft>
          <a:spcPct val="0"/>
        </a:spcAft>
        <a:buFont typeface="Wingdings 3" pitchFamily="18" charset="2"/>
        <a:defRPr sz="2400" b="1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5113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●"/>
        <a:defRPr sz="2000" b="1" kern="1200" cap="all">
          <a:solidFill>
            <a:schemeClr val="tx2"/>
          </a:solidFill>
          <a:latin typeface="+mn-lt"/>
          <a:ea typeface="+mn-ea"/>
          <a:cs typeface="Arial"/>
        </a:defRPr>
      </a:lvl2pPr>
      <a:lvl3pPr marL="536575" indent="-268288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&gt;"/>
        <a:defRPr kern="1200" cap="all">
          <a:solidFill>
            <a:schemeClr val="tx1"/>
          </a:solidFill>
          <a:latin typeface="+mn-lt"/>
          <a:ea typeface="+mn-ea"/>
          <a:cs typeface="Arial"/>
        </a:defRPr>
      </a:lvl3pPr>
      <a:lvl4pPr marL="806450" indent="-268288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–"/>
        <a:defRPr kern="1200" cap="all">
          <a:solidFill>
            <a:schemeClr val="tx1"/>
          </a:solidFill>
          <a:latin typeface="+mn-lt"/>
          <a:ea typeface="+mn-ea"/>
          <a:cs typeface="Arial"/>
        </a:defRPr>
      </a:lvl4pPr>
      <a:lvl5pPr marL="10763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kern="1200" cap="all">
          <a:solidFill>
            <a:schemeClr val="tx1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altLang="fr-FR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La Méthode de recrutement par simulation </a:t>
            </a:r>
            <a:r>
              <a:rPr lang="fr-FR" altLang="fr-FR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rPr>
              <a:t/>
            </a:r>
            <a:br>
              <a:rPr lang="fr-FR" altLang="fr-FR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rPr>
            </a:b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218D-941B-4F37-8052-2AC21D162498}" type="datetime4">
              <a:rPr lang="fr-FR" altLang="fr-FR" smtClean="0">
                <a:solidFill>
                  <a:srgbClr val="071921"/>
                </a:solidFill>
              </a:rPr>
              <a:pPr/>
              <a:t>16 décembre 2019</a:t>
            </a:fld>
            <a:endParaRPr lang="fr-FR" altLang="fr-FR" dirty="0">
              <a:solidFill>
                <a:srgbClr val="07192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F0F7F9-A2ED-4E4E-80A6-4660D161233A}" type="slidenum">
              <a:rPr lang="fr-FR" altLang="fr-FR" smtClean="0">
                <a:solidFill>
                  <a:srgbClr val="071921"/>
                </a:solidFill>
              </a:rPr>
              <a:pPr/>
              <a:t>1</a:t>
            </a:fld>
            <a:endParaRPr lang="fr-FR" altLang="fr-FR" dirty="0">
              <a:solidFill>
                <a:srgbClr val="0719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541992" y="261409"/>
            <a:ext cx="661828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2400" b="1" dirty="0" smtClean="0"/>
              <a:t>Les fondamentaux de la Méthode de Recrutement par Simulation (MRS)</a:t>
            </a:r>
          </a:p>
        </p:txBody>
      </p:sp>
      <p:sp>
        <p:nvSpPr>
          <p:cNvPr id="157700" name="Oval 4"/>
          <p:cNvSpPr>
            <a:spLocks noChangeArrowheads="1"/>
          </p:cNvSpPr>
          <p:nvPr/>
        </p:nvSpPr>
        <p:spPr bwMode="auto">
          <a:xfrm>
            <a:off x="3044825" y="1949450"/>
            <a:ext cx="3162300" cy="2949575"/>
          </a:xfrm>
          <a:prstGeom prst="ellipse">
            <a:avLst/>
          </a:prstGeom>
          <a:gradFill rotWithShape="1">
            <a:gsLst>
              <a:gs pos="0">
                <a:srgbClr val="31B6B3"/>
              </a:gs>
              <a:gs pos="59000">
                <a:schemeClr val="bg1"/>
              </a:gs>
              <a:gs pos="54000">
                <a:schemeClr val="bg1"/>
              </a:gs>
              <a:gs pos="45000">
                <a:schemeClr val="bg1"/>
              </a:gs>
              <a:gs pos="100000">
                <a:srgbClr val="31B6B3"/>
              </a:gs>
            </a:gsLst>
            <a:lin ang="5400000" scaled="1"/>
          </a:gradFill>
          <a:ln>
            <a:noFill/>
          </a:ln>
          <a:effectLst>
            <a:outerShdw dist="40161" dir="1106097" algn="ctr" rotWithShape="0">
              <a:schemeClr val="tx2">
                <a:alpha val="50000"/>
              </a:schemeClr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fr-F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10000"/>
                  </a:schemeClr>
                </a:solidFill>
                <a:latin typeface="Arial" charset="0"/>
                <a:ea typeface="MS PGothic" pitchFamily="34" charset="-128"/>
              </a:rPr>
              <a:t>Une méthode</a:t>
            </a:r>
          </a:p>
          <a:p>
            <a:pPr algn="ctr">
              <a:defRPr/>
            </a:pPr>
            <a:r>
              <a:rPr lang="fr-F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10000"/>
                  </a:schemeClr>
                </a:solidFill>
                <a:latin typeface="Arial" charset="0"/>
                <a:ea typeface="MS PGothic" pitchFamily="34" charset="-128"/>
              </a:rPr>
              <a:t> de recrutement</a:t>
            </a:r>
          </a:p>
        </p:txBody>
      </p:sp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477838" y="2239963"/>
            <a:ext cx="3059112" cy="885825"/>
          </a:xfrm>
          <a:prstGeom prst="round2Diag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fr-FR" b="1" dirty="0" smtClean="0">
                <a:solidFill>
                  <a:schemeClr val="tx2"/>
                </a:solidFill>
              </a:rPr>
              <a:t> </a:t>
            </a:r>
            <a:r>
              <a:rPr lang="fr-FR" altLang="fr-FR" b="1" dirty="0" smtClean="0">
                <a:solidFill>
                  <a:schemeClr val="accent5">
                    <a:lumMod val="25000"/>
                  </a:schemeClr>
                </a:solidFill>
              </a:rPr>
              <a:t>…</a:t>
            </a:r>
            <a:r>
              <a:rPr lang="fr-FR" altLang="fr-FR" sz="2000" b="1" dirty="0" smtClean="0">
                <a:solidFill>
                  <a:schemeClr val="accent5">
                    <a:lumMod val="25000"/>
                  </a:schemeClr>
                </a:solidFill>
              </a:rPr>
              <a:t>Innovante</a:t>
            </a:r>
          </a:p>
          <a:p>
            <a:pPr eaLnBrk="1" hangingPunct="1">
              <a:defRPr/>
            </a:pPr>
            <a:r>
              <a:rPr lang="fr-FR" altLang="fr-FR" sz="1300" b="1" dirty="0" smtClean="0">
                <a:solidFill>
                  <a:schemeClr val="tx2"/>
                </a:solidFill>
              </a:rPr>
              <a:t>mise en situation concrète, en lien  avec des situations concrètes </a:t>
            </a:r>
          </a:p>
        </p:txBody>
      </p:sp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477838" y="4008438"/>
            <a:ext cx="3059112" cy="865187"/>
          </a:xfrm>
          <a:prstGeom prst="round2Diag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fr-FR" sz="2000" b="1" dirty="0" smtClean="0">
                <a:solidFill>
                  <a:schemeClr val="accent5">
                    <a:lumMod val="25000"/>
                  </a:schemeClr>
                </a:solidFill>
              </a:rPr>
              <a:t>…objective</a:t>
            </a:r>
            <a:r>
              <a:rPr lang="fr-FR" altLang="fr-FR" sz="2400" b="1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fr-FR" altLang="fr-FR" sz="1400" b="1" dirty="0" smtClean="0">
                <a:solidFill>
                  <a:srgbClr val="31B6B3"/>
                </a:solidFill>
              </a:rPr>
              <a:t>et</a:t>
            </a:r>
            <a:r>
              <a:rPr lang="fr-FR" altLang="fr-FR" sz="2400" b="1" dirty="0" smtClean="0">
                <a:solidFill>
                  <a:srgbClr val="009DDA"/>
                </a:solidFill>
              </a:rPr>
              <a:t> </a:t>
            </a:r>
            <a:r>
              <a:rPr lang="fr-FR" altLang="fr-FR" sz="2000" b="1" dirty="0" smtClean="0">
                <a:solidFill>
                  <a:schemeClr val="accent5">
                    <a:lumMod val="25000"/>
                  </a:schemeClr>
                </a:solidFill>
              </a:rPr>
              <a:t>efficace</a:t>
            </a:r>
            <a:r>
              <a:rPr lang="fr-FR" altLang="fr-FR" sz="1400" b="1" dirty="0" smtClean="0">
                <a:solidFill>
                  <a:srgbClr val="31B6B3"/>
                </a:solidFill>
              </a:rPr>
              <a:t>,  centrée sur les exigences du poste de travail</a:t>
            </a:r>
          </a:p>
        </p:txBody>
      </p:sp>
      <p:sp>
        <p:nvSpPr>
          <p:cNvPr id="157705" name="Rectangle 9"/>
          <p:cNvSpPr>
            <a:spLocks noChangeArrowheads="1"/>
          </p:cNvSpPr>
          <p:nvPr/>
        </p:nvSpPr>
        <p:spPr bwMode="auto">
          <a:xfrm>
            <a:off x="5681663" y="2239963"/>
            <a:ext cx="3059112" cy="1123950"/>
          </a:xfrm>
          <a:prstGeom prst="round2Diag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FR" altLang="fr-FR" b="1" dirty="0" smtClean="0">
                <a:solidFill>
                  <a:schemeClr val="accent5">
                    <a:lumMod val="25000"/>
                  </a:schemeClr>
                </a:solidFill>
              </a:rPr>
              <a:t>…ouverte à tous </a:t>
            </a:r>
            <a:r>
              <a:rPr lang="fr-FR" altLang="fr-FR" b="1" dirty="0" smtClean="0">
                <a:solidFill>
                  <a:srgbClr val="336699"/>
                </a:solidFill>
              </a:rPr>
              <a:t>et </a:t>
            </a:r>
            <a:r>
              <a:rPr lang="fr-FR" altLang="fr-FR" b="1" dirty="0" smtClean="0">
                <a:solidFill>
                  <a:schemeClr val="accent5">
                    <a:lumMod val="25000"/>
                  </a:schemeClr>
                </a:solidFill>
              </a:rPr>
              <a:t>non discriminatoire</a:t>
            </a:r>
          </a:p>
          <a:p>
            <a:pPr algn="r" eaLnBrk="1" hangingPunct="1">
              <a:defRPr/>
            </a:pPr>
            <a:r>
              <a:rPr lang="fr-FR" altLang="fr-FR" sz="1200" b="1" dirty="0" smtClean="0">
                <a:solidFill>
                  <a:srgbClr val="31B6B3"/>
                </a:solidFill>
              </a:rPr>
              <a:t>sans tenir compte du CV et de l’expérience </a:t>
            </a:r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5554663" y="4008438"/>
            <a:ext cx="3059112" cy="647700"/>
          </a:xfrm>
          <a:prstGeom prst="round2Diag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FR" altLang="fr-FR" b="1" dirty="0" smtClean="0">
                <a:solidFill>
                  <a:schemeClr val="accent5">
                    <a:lumMod val="10000"/>
                  </a:schemeClr>
                </a:solidFill>
              </a:rPr>
              <a:t>…qui fait ses preuves</a:t>
            </a:r>
          </a:p>
          <a:p>
            <a:pPr algn="r" eaLnBrk="1" hangingPunct="1">
              <a:defRPr/>
            </a:pPr>
            <a:r>
              <a:rPr lang="fr-FR" altLang="fr-FR" sz="1400" b="1" dirty="0" smtClean="0">
                <a:solidFill>
                  <a:srgbClr val="31B6B3"/>
                </a:solidFill>
              </a:rPr>
              <a:t>50 000 recrutements /an</a:t>
            </a:r>
          </a:p>
        </p:txBody>
      </p:sp>
      <p:sp>
        <p:nvSpPr>
          <p:cNvPr id="2" name="Rectangle 1"/>
          <p:cNvSpPr/>
          <p:nvPr/>
        </p:nvSpPr>
        <p:spPr>
          <a:xfrm>
            <a:off x="549275" y="6167438"/>
            <a:ext cx="7467600" cy="427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7707" name="Rectangle 11"/>
          <p:cNvSpPr>
            <a:spLocks noChangeArrowheads="1"/>
          </p:cNvSpPr>
          <p:nvPr/>
        </p:nvSpPr>
        <p:spPr bwMode="auto">
          <a:xfrm>
            <a:off x="3044825" y="5272088"/>
            <a:ext cx="3060700" cy="863600"/>
          </a:xfrm>
          <a:prstGeom prst="round2Diag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600" b="1" dirty="0" smtClean="0">
                <a:solidFill>
                  <a:schemeClr val="tx2"/>
                </a:solidFill>
              </a:rPr>
              <a:t>basée sur  </a:t>
            </a:r>
            <a:r>
              <a:rPr lang="fr-FR" altLang="fr-FR" sz="2000" b="1" dirty="0" smtClean="0">
                <a:solidFill>
                  <a:schemeClr val="accent5">
                    <a:lumMod val="25000"/>
                  </a:schemeClr>
                </a:solidFill>
              </a:rPr>
              <a:t>l’évaluation des habiletés</a:t>
            </a:r>
          </a:p>
          <a:p>
            <a:pPr algn="ctr" eaLnBrk="1" hangingPunct="1">
              <a:defRPr/>
            </a:pPr>
            <a:endParaRPr lang="fr-FR" altLang="fr-FR" sz="2000" b="1" dirty="0" smtClean="0">
              <a:solidFill>
                <a:srgbClr val="336699"/>
              </a:solidFill>
            </a:endParaRPr>
          </a:p>
          <a:p>
            <a:pPr algn="ctr" eaLnBrk="1" hangingPunct="1">
              <a:defRPr/>
            </a:pPr>
            <a:endParaRPr lang="fr-FR" altLang="fr-FR" sz="2000" b="1" dirty="0" smtClean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76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7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57702" grpId="0" animBg="1"/>
      <p:bldP spid="157704" grpId="0" animBg="1"/>
      <p:bldP spid="157705" grpId="0" animBg="1"/>
      <p:bldP spid="157706" grpId="0" animBg="1"/>
      <p:bldP spid="15770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8925" y="6205538"/>
            <a:ext cx="7677150" cy="447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1683280" y="350838"/>
            <a:ext cx="5808662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5pPr>
            <a:lvl6pPr marL="457200"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6pPr>
            <a:lvl7pPr marL="914400"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7pPr>
            <a:lvl8pPr marL="1371600"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8pPr>
            <a:lvl9pPr marL="1828800"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>
              <a:defRPr/>
            </a:pPr>
            <a:r>
              <a:rPr lang="fr-FR" sz="3200" kern="0" dirty="0" smtClean="0">
                <a:solidFill>
                  <a:schemeClr val="tx1"/>
                </a:solidFill>
              </a:rPr>
              <a:t>Les habiletés</a:t>
            </a:r>
            <a:endParaRPr lang="fr-FR" sz="3200" kern="0" dirty="0">
              <a:solidFill>
                <a:schemeClr val="tx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063097" y="2143919"/>
            <a:ext cx="7097712" cy="3790950"/>
          </a:xfrm>
        </p:spPr>
        <p:txBody>
          <a:bodyPr/>
          <a:lstStyle/>
          <a:p>
            <a:pPr eaLnBrk="1" hangingPunct="1">
              <a:lnSpc>
                <a:spcPts val="1700"/>
              </a:lnSpc>
              <a:buClr>
                <a:srgbClr val="638667"/>
              </a:buClr>
              <a:buFont typeface="Wingdings" panose="05000000000000000000" pitchFamily="2" charset="2"/>
              <a:buChar char="Ø"/>
              <a:defRPr/>
            </a:pPr>
            <a:r>
              <a:rPr lang="fr-FR" altLang="fr-FR" sz="2000" dirty="0" smtClean="0">
                <a:latin typeface="Calibri" pitchFamily="34" charset="0"/>
                <a:ea typeface="+mn-ea"/>
                <a:cs typeface="Calibri" pitchFamily="34" charset="0"/>
              </a:rPr>
              <a:t>Se développent tout au long de la vie.</a:t>
            </a:r>
          </a:p>
          <a:p>
            <a:pPr eaLnBrk="1" hangingPunct="1">
              <a:lnSpc>
                <a:spcPts val="1700"/>
              </a:lnSpc>
              <a:buClr>
                <a:srgbClr val="638667"/>
              </a:buClr>
              <a:buFont typeface="Wingdings" panose="05000000000000000000" pitchFamily="2" charset="2"/>
              <a:buChar char="Ø"/>
              <a:defRPr/>
            </a:pPr>
            <a:r>
              <a:rPr lang="fr-FR" altLang="fr-FR" sz="2000" dirty="0" smtClean="0">
                <a:latin typeface="Calibri" pitchFamily="34" charset="0"/>
                <a:ea typeface="+mn-ea"/>
                <a:cs typeface="Calibri" pitchFamily="34" charset="0"/>
              </a:rPr>
              <a:t>Sont </a:t>
            </a:r>
            <a:r>
              <a:rPr lang="fr-FR" altLang="fr-FR" sz="2000" dirty="0">
                <a:latin typeface="Calibri" pitchFamily="34" charset="0"/>
                <a:ea typeface="+mn-ea"/>
                <a:cs typeface="Calibri" pitchFamily="34" charset="0"/>
              </a:rPr>
              <a:t>développées tant dans la vie professionnelle </a:t>
            </a:r>
            <a:r>
              <a:rPr lang="fr-FR" altLang="fr-FR" sz="2000" dirty="0" smtClean="0">
                <a:latin typeface="Calibri" pitchFamily="34" charset="0"/>
                <a:ea typeface="+mn-ea"/>
                <a:cs typeface="Calibri" pitchFamily="34" charset="0"/>
              </a:rPr>
              <a:t>que personnelle.</a:t>
            </a:r>
          </a:p>
          <a:p>
            <a:pPr eaLnBrk="1" hangingPunct="1">
              <a:lnSpc>
                <a:spcPts val="1700"/>
              </a:lnSpc>
              <a:buClr>
                <a:srgbClr val="638667"/>
              </a:buClr>
              <a:buFont typeface="Wingdings" panose="05000000000000000000" pitchFamily="2" charset="2"/>
              <a:buChar char="Ø"/>
              <a:defRPr/>
            </a:pPr>
            <a:r>
              <a:rPr lang="fr-FR" altLang="fr-FR" sz="2000" dirty="0" smtClean="0">
                <a:latin typeface="Calibri" pitchFamily="34" charset="0"/>
                <a:ea typeface="+mn-ea"/>
                <a:cs typeface="Calibri" pitchFamily="34" charset="0"/>
              </a:rPr>
              <a:t>Sont </a:t>
            </a:r>
            <a:r>
              <a:rPr lang="fr-FR" altLang="fr-FR" sz="2000" dirty="0">
                <a:latin typeface="Calibri" pitchFamily="34" charset="0"/>
                <a:ea typeface="+mn-ea"/>
                <a:cs typeface="Calibri" pitchFamily="34" charset="0"/>
              </a:rPr>
              <a:t>transférables d’une situation à une autre</a:t>
            </a:r>
            <a:r>
              <a:rPr lang="fr-FR" altLang="fr-FR" dirty="0" smtClean="0">
                <a:latin typeface="Calibri" pitchFamily="34" charset="0"/>
                <a:ea typeface="+mn-ea"/>
                <a:cs typeface="Calibri" pitchFamily="34" charset="0"/>
              </a:rPr>
              <a:t>.</a:t>
            </a:r>
            <a:endParaRPr lang="fr-FR" altLang="fr-FR" dirty="0">
              <a:latin typeface="Calibri" pitchFamily="34" charset="0"/>
              <a:ea typeface="+mn-ea"/>
              <a:cs typeface="Calibri" pitchFamily="34" charset="0"/>
            </a:endParaRPr>
          </a:p>
          <a:p>
            <a:pPr eaLnBrk="1" hangingPunct="1">
              <a:lnSpc>
                <a:spcPts val="1700"/>
              </a:lnSpc>
              <a:buClr>
                <a:srgbClr val="638667"/>
              </a:buClr>
              <a:buFont typeface="Wingdings" panose="05000000000000000000" pitchFamily="2" charset="2"/>
              <a:buChar char="q"/>
              <a:defRPr/>
            </a:pPr>
            <a:r>
              <a:rPr lang="fr-FR" altLang="fr-FR" sz="1600" dirty="0" smtClean="0">
                <a:solidFill>
                  <a:schemeClr val="accent5">
                    <a:lumMod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 EXEMPLES </a:t>
            </a:r>
            <a:r>
              <a:rPr lang="fr-FR" altLang="fr-FR" sz="1600" dirty="0">
                <a:solidFill>
                  <a:schemeClr val="accent5">
                    <a:lumMod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D’HABILETÉS </a:t>
            </a:r>
            <a:r>
              <a:rPr lang="fr-FR" altLang="fr-FR" sz="1600" dirty="0" smtClean="0">
                <a:solidFill>
                  <a:schemeClr val="accent5">
                    <a:lumMod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:</a:t>
            </a:r>
            <a:endParaRPr lang="fr-FR" altLang="fr-FR" sz="1600" dirty="0">
              <a:solidFill>
                <a:schemeClr val="accent5">
                  <a:lumMod val="25000"/>
                </a:schemeClr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eaLnBrk="1" hangingPunct="1">
              <a:lnSpc>
                <a:spcPts val="1700"/>
              </a:lnSpc>
              <a:buClr>
                <a:srgbClr val="638667"/>
              </a:buClr>
              <a:buFont typeface="Wingdings" panose="05000000000000000000" pitchFamily="2" charset="2"/>
              <a:buChar char="ü"/>
              <a:defRPr/>
            </a:pPr>
            <a:r>
              <a:rPr lang="fr-FR" altLang="fr-FR" sz="2000" dirty="0" smtClean="0">
                <a:latin typeface="Calibri" pitchFamily="34" charset="0"/>
                <a:ea typeface="+mn-ea"/>
                <a:cs typeface="Calibri" pitchFamily="34" charset="0"/>
              </a:rPr>
              <a:t>Respecter </a:t>
            </a:r>
            <a:r>
              <a:rPr lang="fr-FR" altLang="fr-FR" sz="2000" dirty="0">
                <a:latin typeface="Calibri" pitchFamily="34" charset="0"/>
                <a:ea typeface="+mn-ea"/>
                <a:cs typeface="Calibri" pitchFamily="34" charset="0"/>
              </a:rPr>
              <a:t>les normes et </a:t>
            </a:r>
            <a:r>
              <a:rPr lang="fr-FR" altLang="fr-FR" sz="2000" dirty="0" smtClean="0">
                <a:latin typeface="Calibri" pitchFamily="34" charset="0"/>
                <a:ea typeface="+mn-ea"/>
                <a:cs typeface="Calibri" pitchFamily="34" charset="0"/>
              </a:rPr>
              <a:t>consignes.</a:t>
            </a:r>
          </a:p>
          <a:p>
            <a:pPr eaLnBrk="1" hangingPunct="1">
              <a:lnSpc>
                <a:spcPts val="1700"/>
              </a:lnSpc>
              <a:buClr>
                <a:srgbClr val="638667"/>
              </a:buClr>
              <a:buFont typeface="Wingdings" panose="05000000000000000000" pitchFamily="2" charset="2"/>
              <a:buChar char="ü"/>
              <a:defRPr/>
            </a:pPr>
            <a:r>
              <a:rPr lang="fr-FR" altLang="fr-FR" sz="2000" dirty="0" smtClean="0">
                <a:latin typeface="Calibri" pitchFamily="34" charset="0"/>
                <a:ea typeface="+mn-ea"/>
                <a:cs typeface="Calibri" pitchFamily="34" charset="0"/>
              </a:rPr>
              <a:t>Travailler </a:t>
            </a:r>
            <a:r>
              <a:rPr lang="fr-FR" altLang="fr-FR" sz="2000" dirty="0">
                <a:latin typeface="Calibri" pitchFamily="34" charset="0"/>
                <a:ea typeface="+mn-ea"/>
                <a:cs typeface="Calibri" pitchFamily="34" charset="0"/>
              </a:rPr>
              <a:t>sous </a:t>
            </a:r>
            <a:r>
              <a:rPr lang="fr-FR" altLang="fr-FR" sz="2000" dirty="0" smtClean="0">
                <a:latin typeface="Calibri" pitchFamily="34" charset="0"/>
                <a:ea typeface="+mn-ea"/>
                <a:cs typeface="Calibri" pitchFamily="34" charset="0"/>
              </a:rPr>
              <a:t>tension.</a:t>
            </a:r>
          </a:p>
          <a:p>
            <a:pPr eaLnBrk="1" hangingPunct="1">
              <a:lnSpc>
                <a:spcPts val="1700"/>
              </a:lnSpc>
              <a:buClr>
                <a:srgbClr val="638667"/>
              </a:buClr>
              <a:buFont typeface="Wingdings" panose="05000000000000000000" pitchFamily="2" charset="2"/>
              <a:buChar char="ü"/>
              <a:defRPr/>
            </a:pPr>
            <a:r>
              <a:rPr lang="fr-FR" altLang="fr-FR" sz="2000" dirty="0" smtClean="0">
                <a:latin typeface="Calibri" pitchFamily="34" charset="0"/>
                <a:ea typeface="+mn-ea"/>
                <a:cs typeface="Calibri" pitchFamily="34" charset="0"/>
              </a:rPr>
              <a:t>Maintenir </a:t>
            </a:r>
            <a:r>
              <a:rPr lang="fr-FR" altLang="fr-FR" sz="2000" dirty="0">
                <a:latin typeface="Calibri" pitchFamily="34" charset="0"/>
                <a:ea typeface="+mn-ea"/>
                <a:cs typeface="Calibri" pitchFamily="34" charset="0"/>
              </a:rPr>
              <a:t>son attention dans la </a:t>
            </a:r>
            <a:r>
              <a:rPr lang="fr-FR" altLang="fr-FR" sz="2000" dirty="0" smtClean="0">
                <a:latin typeface="Calibri" pitchFamily="34" charset="0"/>
                <a:ea typeface="+mn-ea"/>
                <a:cs typeface="Calibri" pitchFamily="34" charset="0"/>
              </a:rPr>
              <a:t>durée.</a:t>
            </a:r>
          </a:p>
          <a:p>
            <a:pPr eaLnBrk="1" hangingPunct="1">
              <a:lnSpc>
                <a:spcPts val="1700"/>
              </a:lnSpc>
              <a:buClr>
                <a:srgbClr val="638667"/>
              </a:buClr>
              <a:buFont typeface="Wingdings" panose="05000000000000000000" pitchFamily="2" charset="2"/>
              <a:buChar char="ü"/>
              <a:defRPr/>
            </a:pPr>
            <a:r>
              <a:rPr lang="fr-FR" altLang="fr-FR" sz="2000" dirty="0" smtClean="0">
                <a:latin typeface="Calibri" pitchFamily="34" charset="0"/>
                <a:ea typeface="+mn-ea"/>
                <a:cs typeface="Calibri" pitchFamily="34" charset="0"/>
              </a:rPr>
              <a:t>Travailler </a:t>
            </a:r>
            <a:r>
              <a:rPr lang="fr-FR" altLang="fr-FR" sz="2000" dirty="0">
                <a:latin typeface="Calibri" pitchFamily="34" charset="0"/>
                <a:ea typeface="+mn-ea"/>
                <a:cs typeface="Calibri" pitchFamily="34" charset="0"/>
              </a:rPr>
              <a:t>en équipe.</a:t>
            </a:r>
          </a:p>
          <a:p>
            <a:pPr>
              <a:buFont typeface="Arial" charset="0"/>
              <a:buChar char="→"/>
              <a:defRPr/>
            </a:pPr>
            <a:endParaRPr lang="fr-FR" dirty="0">
              <a:ea typeface="+mn-e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95438" y="5876925"/>
            <a:ext cx="6151562" cy="552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fr-FR" altLang="fr-FR" sz="1200" b="1" kern="0" dirty="0">
              <a:solidFill>
                <a:schemeClr val="tx2">
                  <a:lumMod val="75000"/>
                </a:schemeClr>
              </a:solidFill>
              <a:latin typeface="Arial" charset="0"/>
              <a:ea typeface="MS PGothic" pitchFamily="34" charset="-128"/>
            </a:endParaRPr>
          </a:p>
          <a:p>
            <a:pPr>
              <a:defRPr/>
            </a:pPr>
            <a:endParaRPr lang="fr-FR" dirty="0"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7763" y="1851025"/>
            <a:ext cx="6151562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fr-FR" altLang="fr-FR" sz="1200" b="1" kern="0" dirty="0">
              <a:solidFill>
                <a:schemeClr val="tx2">
                  <a:lumMod val="75000"/>
                </a:schemeClr>
              </a:solidFill>
              <a:latin typeface="Arial" charset="0"/>
              <a:ea typeface="MS PGothic" pitchFamily="34" charset="-128"/>
            </a:endParaRPr>
          </a:p>
          <a:p>
            <a:pPr>
              <a:defRPr/>
            </a:pPr>
            <a:endParaRPr lang="fr-FR" dirty="0">
              <a:latin typeface="Arial" charset="0"/>
              <a:ea typeface="MS PGothic" pitchFamily="34" charset="-128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1122363" y="1290638"/>
            <a:ext cx="7097712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5pPr>
            <a:lvl6pPr marL="457200"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6pPr>
            <a:lvl7pPr marL="914400"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7pPr>
            <a:lvl8pPr marL="1371600"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8pPr>
            <a:lvl9pPr marL="1828800"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ts val="1700"/>
              </a:lnSpc>
              <a:buClr>
                <a:srgbClr val="638667"/>
              </a:buClr>
              <a:defRPr/>
            </a:pPr>
            <a:r>
              <a:rPr lang="fr-FR" sz="1600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Caractéristiques qu’un individu a développées à travers son éducation et son expérience personnelle. Elles </a:t>
            </a:r>
            <a:r>
              <a:rPr lang="fr-FR" altLang="fr-FR" sz="1600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Constituent l’ensemble des capacités nécessaires pour occuper un poste.</a:t>
            </a:r>
            <a:r>
              <a:rPr lang="fr-FR" sz="1600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altLang="fr-FR" sz="1600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80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68374" y="1797579"/>
            <a:ext cx="7515225" cy="34686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fr-FR" dirty="0"/>
              <a:t> </a:t>
            </a:r>
            <a:r>
              <a:rPr lang="fr-FR" sz="2000" dirty="0" smtClean="0">
                <a:ea typeface="+mn-ea"/>
              </a:rPr>
              <a:t>Respecter des normes et des consignes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fr-FR" sz="2000" dirty="0" smtClean="0">
                <a:ea typeface="+mn-ea"/>
              </a:rPr>
              <a:t>  Travailler </a:t>
            </a:r>
            <a:r>
              <a:rPr lang="fr-FR" sz="2000" dirty="0">
                <a:ea typeface="+mn-ea"/>
              </a:rPr>
              <a:t>en équipe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fr-FR" sz="2000" dirty="0" smtClean="0">
                <a:ea typeface="+mn-ea"/>
              </a:rPr>
              <a:t>  Travailler sous tension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fr-FR" sz="2000" dirty="0" smtClean="0">
                <a:ea typeface="+mn-ea"/>
              </a:rPr>
              <a:t>  Agir </a:t>
            </a:r>
            <a:r>
              <a:rPr lang="fr-FR" sz="2000" dirty="0">
                <a:ea typeface="+mn-ea"/>
              </a:rPr>
              <a:t>dans une relation de service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fr-FR" sz="2000" dirty="0" smtClean="0">
                <a:ea typeface="+mn-ea"/>
              </a:rPr>
              <a:t>  Maintenir son attention dans la durée</a:t>
            </a:r>
          </a:p>
          <a:p>
            <a:pPr marL="0" indent="0">
              <a:buFont typeface="Arial" charset="0"/>
              <a:buNone/>
              <a:defRPr/>
            </a:pPr>
            <a:endParaRPr lang="fr-FR" dirty="0">
              <a:ea typeface="+mn-ea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563687" y="187325"/>
            <a:ext cx="6411913" cy="874713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fr-FR" sz="2800" dirty="0" smtClean="0">
                <a:solidFill>
                  <a:schemeClr val="tx1"/>
                </a:solidFill>
                <a:ea typeface="+mj-ea"/>
              </a:rPr>
              <a:t>Les habiletés validées par « MONOPRIX »</a:t>
            </a:r>
            <a:endParaRPr lang="fr-FR" sz="2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7363" y="6146800"/>
            <a:ext cx="7488237" cy="558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50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83821" y="342900"/>
            <a:ext cx="5973763" cy="571500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fr-FR" sz="2400" dirty="0" smtClean="0">
                <a:solidFill>
                  <a:schemeClr val="tx1"/>
                </a:solidFill>
                <a:ea typeface="+mj-ea"/>
              </a:rPr>
              <a:t>Comment valider votre candidature ?</a:t>
            </a:r>
          </a:p>
        </p:txBody>
      </p:sp>
      <p:sp>
        <p:nvSpPr>
          <p:cNvPr id="5" name="Flèche droite à entaille 4"/>
          <p:cNvSpPr/>
          <p:nvPr/>
        </p:nvSpPr>
        <p:spPr>
          <a:xfrm>
            <a:off x="1843088" y="1388533"/>
            <a:ext cx="360362" cy="179917"/>
          </a:xfrm>
          <a:prstGeom prst="notchedRightArrow">
            <a:avLst/>
          </a:prstGeom>
          <a:solidFill>
            <a:srgbClr val="31B6B3"/>
          </a:solidFill>
          <a:ln>
            <a:solidFill>
              <a:srgbClr val="31B6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Flèche droite à entaille 5"/>
          <p:cNvSpPr/>
          <p:nvPr/>
        </p:nvSpPr>
        <p:spPr>
          <a:xfrm>
            <a:off x="1783821" y="2268538"/>
            <a:ext cx="360362" cy="144462"/>
          </a:xfrm>
          <a:prstGeom prst="notchedRightArrow">
            <a:avLst/>
          </a:prstGeom>
          <a:solidFill>
            <a:srgbClr val="31B6B3"/>
          </a:solidFill>
          <a:ln>
            <a:solidFill>
              <a:srgbClr val="31B6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Flèche droite à entaille 6"/>
          <p:cNvSpPr/>
          <p:nvPr/>
        </p:nvSpPr>
        <p:spPr>
          <a:xfrm>
            <a:off x="1868224" y="3244850"/>
            <a:ext cx="360362" cy="144463"/>
          </a:xfrm>
          <a:prstGeom prst="notchedRightArrow">
            <a:avLst/>
          </a:prstGeom>
          <a:solidFill>
            <a:srgbClr val="31B6B3"/>
          </a:solidFill>
          <a:ln>
            <a:solidFill>
              <a:srgbClr val="31B6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98475" y="6176963"/>
            <a:ext cx="7446963" cy="4873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243542" y="3930123"/>
            <a:ext cx="7214659" cy="83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defRPr/>
            </a:pPr>
            <a:r>
              <a:rPr lang="fr-FR" altLang="fr-FR" sz="1600" b="1" kern="0" dirty="0">
                <a:latin typeface="Arial" charset="0"/>
                <a:ea typeface="MS PGothic" pitchFamily="34" charset="-128"/>
              </a:rPr>
              <a:t>Votre candidature sera présentée à l’employeur si  vous avez les Habiletés demandées pour le métier </a:t>
            </a:r>
            <a:r>
              <a:rPr lang="fr-FR" altLang="fr-FR" sz="1600" b="1" i="1" kern="0" dirty="0">
                <a:latin typeface="Arial" charset="0"/>
                <a:ea typeface="MS PGothic" pitchFamily="34" charset="-128"/>
              </a:rPr>
              <a:t>c’est-à-dire le potentiel pour réussir à ce poste.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417763" y="2997730"/>
            <a:ext cx="6151562" cy="936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fr-FR" altLang="fr-FR" sz="1600" b="1" kern="0" dirty="0">
                <a:solidFill>
                  <a:srgbClr val="002060"/>
                </a:solidFill>
                <a:latin typeface="Arial" charset="0"/>
                <a:ea typeface="MS PGothic" pitchFamily="34" charset="-128"/>
              </a:rPr>
              <a:t>Des exercices de mise en situation </a:t>
            </a:r>
          </a:p>
          <a:p>
            <a:pPr>
              <a:defRPr/>
            </a:pPr>
            <a:r>
              <a:rPr lang="fr-FR" altLang="fr-FR" sz="1200" b="1" kern="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PGothic" pitchFamily="34" charset="-128"/>
              </a:rPr>
              <a:t>qui reprennent, par analogie, le poste de travail vous seront proposés.</a:t>
            </a:r>
          </a:p>
          <a:p>
            <a:pPr>
              <a:defRPr/>
            </a:pPr>
            <a:endParaRPr lang="fr-FR" dirty="0"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06639" y="1163108"/>
            <a:ext cx="6151562" cy="9842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altLang="fr-FR" sz="1600" b="1" kern="0" dirty="0" smtClean="0">
                <a:solidFill>
                  <a:srgbClr val="002060"/>
                </a:solidFill>
                <a:latin typeface="Arial" charset="0"/>
                <a:ea typeface="MS PGothic" pitchFamily="34" charset="-128"/>
              </a:rPr>
              <a:t>Vous </a:t>
            </a:r>
            <a:r>
              <a:rPr lang="fr-FR" altLang="fr-FR" sz="1600" b="1" kern="0" dirty="0">
                <a:solidFill>
                  <a:srgbClr val="002060"/>
                </a:solidFill>
                <a:latin typeface="Arial" charset="0"/>
                <a:ea typeface="MS PGothic" pitchFamily="34" charset="-128"/>
              </a:rPr>
              <a:t>devez savoir lire, écrire et compter</a:t>
            </a:r>
          </a:p>
          <a:p>
            <a:pPr>
              <a:defRPr/>
            </a:pPr>
            <a:r>
              <a:rPr lang="fr-FR" altLang="fr-FR" sz="1200" b="1" kern="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PGothic" pitchFamily="34" charset="-128"/>
              </a:rPr>
              <a:t>Les connaissances techniques vous seront transmises dans le cadre de votre  formation interne en entreprise</a:t>
            </a:r>
          </a:p>
          <a:p>
            <a:pPr>
              <a:defRPr/>
            </a:pPr>
            <a:endParaRPr lang="fr-FR" dirty="0"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17763" y="1014413"/>
            <a:ext cx="6151562" cy="554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fr-FR" altLang="fr-FR" sz="1200" b="1" kern="0" dirty="0">
              <a:solidFill>
                <a:schemeClr val="tx2">
                  <a:lumMod val="75000"/>
                </a:schemeClr>
              </a:solidFill>
              <a:latin typeface="Arial" charset="0"/>
              <a:ea typeface="MS PGothic" pitchFamily="34" charset="-128"/>
            </a:endParaRPr>
          </a:p>
          <a:p>
            <a:pPr>
              <a:defRPr/>
            </a:pPr>
            <a:endParaRPr lang="fr-FR" dirty="0"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06639" y="1973263"/>
            <a:ext cx="5827712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altLang="fr-FR" sz="1600" b="1" kern="0" dirty="0">
                <a:solidFill>
                  <a:srgbClr val="002060"/>
                </a:solidFill>
                <a:latin typeface="Arial" charset="0"/>
                <a:ea typeface="MS PGothic" pitchFamily="34" charset="-128"/>
              </a:rPr>
              <a:t>Vos habiletés seront évaluées</a:t>
            </a:r>
          </a:p>
          <a:p>
            <a:pPr marL="0" lvl="2" algn="just">
              <a:defRPr/>
            </a:pPr>
            <a:r>
              <a:rPr lang="fr-FR" altLang="fr-FR" sz="1200" b="1" kern="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PGothic" pitchFamily="34" charset="-128"/>
              </a:rPr>
              <a:t>Ce sont des caractéristiques que vous avez développées à travers votre éducation et votre expérience personnelle, tout </a:t>
            </a:r>
            <a:r>
              <a:rPr lang="fr-FR" altLang="fr-FR" sz="1200" b="1" kern="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MS PGothic" pitchFamily="34" charset="-128"/>
              </a:rPr>
              <a:t>au </a:t>
            </a:r>
            <a:r>
              <a:rPr lang="fr-FR" altLang="fr-FR" sz="1200" b="1" kern="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MS PGothic" pitchFamily="34" charset="-128"/>
              </a:rPr>
              <a:t>long de votre vie. Elles sont transférables d’une situation à une autre</a:t>
            </a:r>
            <a:r>
              <a:rPr lang="fr-FR" altLang="fr-FR" sz="1200" b="1" kern="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MS PGothic" pitchFamily="34" charset="-128"/>
              </a:rPr>
              <a:t>.</a:t>
            </a:r>
            <a:endParaRPr lang="fr-FR" altLang="fr-FR" sz="1200" b="1" kern="0" dirty="0">
              <a:solidFill>
                <a:schemeClr val="tx2">
                  <a:lumMod val="75000"/>
                </a:schemeClr>
              </a:solidFill>
              <a:latin typeface="Arial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670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946275" y="323850"/>
            <a:ext cx="5973763" cy="571500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fr-FR" sz="2400" dirty="0" smtClean="0">
                <a:solidFill>
                  <a:schemeClr val="accent5">
                    <a:lumMod val="25000"/>
                  </a:schemeClr>
                </a:solidFill>
                <a:ea typeface="+mj-ea"/>
              </a:rPr>
              <a:t>Les étapes du recrutement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508000" y="6137275"/>
            <a:ext cx="7518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270000" y="1419755"/>
            <a:ext cx="6719888" cy="13542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just">
              <a:buFontTx/>
              <a:buBlip>
                <a:blip r:embed="rId2"/>
              </a:buBlip>
              <a:defRPr/>
            </a:pPr>
            <a:r>
              <a:rPr lang="fr-FR" altLang="fr-FR" b="1" kern="0" dirty="0">
                <a:solidFill>
                  <a:schemeClr val="accent5">
                    <a:lumMod val="25000"/>
                  </a:schemeClr>
                </a:solidFill>
                <a:latin typeface="Arial" charset="0"/>
                <a:ea typeface="MS PGothic" pitchFamily="34" charset="-128"/>
                <a:cs typeface="Arial" panose="020B0604020202020204" pitchFamily="34" charset="0"/>
              </a:rPr>
              <a:t>A l’issue de l’information </a:t>
            </a:r>
            <a:r>
              <a:rPr lang="fr-FR" altLang="fr-FR" b="1" kern="0" dirty="0" smtClean="0">
                <a:solidFill>
                  <a:schemeClr val="accent5">
                    <a:lumMod val="25000"/>
                  </a:schemeClr>
                </a:solidFill>
                <a:latin typeface="Arial" charset="0"/>
                <a:ea typeface="MS PGothic" pitchFamily="34" charset="-128"/>
                <a:cs typeface="Arial" panose="020B0604020202020204" pitchFamily="34" charset="0"/>
              </a:rPr>
              <a:t>collective</a:t>
            </a:r>
          </a:p>
          <a:p>
            <a:pPr algn="just">
              <a:defRPr/>
            </a:pPr>
            <a:endParaRPr lang="fr-FR" sz="1600" b="1" kern="0" dirty="0">
              <a:solidFill>
                <a:schemeClr val="accent5">
                  <a:lumMod val="25000"/>
                </a:schemeClr>
              </a:solidFill>
              <a:ea typeface="MS PGothic" pitchFamily="34" charset="-128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fr-FR" sz="1600" kern="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MS PGothic" pitchFamily="34" charset="-128"/>
                <a:cs typeface="Arial" panose="020B0604020202020204" pitchFamily="34" charset="0"/>
              </a:rPr>
              <a:t>Vous serez convié(e) </a:t>
            </a:r>
            <a:r>
              <a:rPr lang="fr-FR" sz="1600" kern="0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MS PGothic" pitchFamily="34" charset="-128"/>
                <a:cs typeface="Arial" panose="020B0604020202020204" pitchFamily="34" charset="0"/>
              </a:rPr>
              <a:t>à une </a:t>
            </a:r>
            <a:r>
              <a:rPr lang="fr-FR" sz="1600" kern="0" dirty="0">
                <a:solidFill>
                  <a:srgbClr val="31B6B3"/>
                </a:solidFill>
                <a:latin typeface="Arial" charset="0"/>
                <a:ea typeface="MS PGothic" pitchFamily="34" charset="-128"/>
                <a:cs typeface="Arial" panose="020B0604020202020204" pitchFamily="34" charset="0"/>
              </a:rPr>
              <a:t>session d’exercices d’une demi-journée </a:t>
            </a:r>
            <a:r>
              <a:rPr lang="fr-FR" sz="1600" kern="0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MS PGothic" pitchFamily="34" charset="-128"/>
                <a:cs typeface="Arial" panose="020B0604020202020204" pitchFamily="34" charset="0"/>
              </a:rPr>
              <a:t>(environ 3-4 heures), aucune préparation n’est nécessaire, seuls prérequis : maîtriser la lecture, l’écriture et les calculs </a:t>
            </a:r>
            <a:r>
              <a:rPr lang="fr-FR" sz="1600" kern="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MS PGothic" pitchFamily="34" charset="-128"/>
                <a:cs typeface="Arial" panose="020B0604020202020204" pitchFamily="34" charset="0"/>
              </a:rPr>
              <a:t>simples.</a:t>
            </a:r>
            <a:endParaRPr lang="fr-FR" sz="1600" dirty="0">
              <a:solidFill>
                <a:schemeClr val="accent5">
                  <a:lumMod val="50000"/>
                </a:schemeClr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270000" y="3191934"/>
            <a:ext cx="7073900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Tx/>
              <a:buBlip>
                <a:blip r:embed="rId2"/>
              </a:buBlip>
              <a:defRPr/>
            </a:pPr>
            <a:r>
              <a:rPr lang="fr-FR" b="1" dirty="0">
                <a:solidFill>
                  <a:schemeClr val="accent5">
                    <a:lumMod val="25000"/>
                  </a:schemeClr>
                </a:solidFill>
                <a:latin typeface="Arial" charset="0"/>
                <a:ea typeface="MS PGothic" pitchFamily="34" charset="-128"/>
              </a:rPr>
              <a:t>Après la session </a:t>
            </a:r>
            <a:r>
              <a:rPr lang="fr-FR" b="1" dirty="0" smtClean="0">
                <a:solidFill>
                  <a:schemeClr val="accent5">
                    <a:lumMod val="25000"/>
                  </a:schemeClr>
                </a:solidFill>
                <a:latin typeface="Arial" charset="0"/>
                <a:ea typeface="MS PGothic" pitchFamily="34" charset="-128"/>
              </a:rPr>
              <a:t>d’exercices</a:t>
            </a:r>
          </a:p>
          <a:p>
            <a:pPr algn="just">
              <a:defRPr/>
            </a:pPr>
            <a:endParaRPr lang="fr-FR" b="1" dirty="0">
              <a:solidFill>
                <a:schemeClr val="accent5">
                  <a:lumMod val="25000"/>
                </a:schemeClr>
              </a:solidFill>
              <a:latin typeface="Arial" charset="0"/>
              <a:ea typeface="MS PGothic" pitchFamily="34" charset="-128"/>
            </a:endParaRPr>
          </a:p>
          <a:p>
            <a:pPr algn="just">
              <a:defRPr/>
            </a:pPr>
            <a:r>
              <a:rPr lang="fr-FR" sz="1600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MS PGothic" pitchFamily="34" charset="-128"/>
              </a:rPr>
              <a:t>Une fiche de résultats vous est transmise par courrier</a:t>
            </a:r>
            <a:r>
              <a:rPr lang="fr-FR" sz="1600" dirty="0">
                <a:latin typeface="Arial" charset="0"/>
                <a:ea typeface="MS PGothic" pitchFamily="34" charset="-128"/>
              </a:rPr>
              <a:t>,</a:t>
            </a:r>
            <a:r>
              <a:rPr lang="fr-FR" altLang="fr-FR" sz="1600" kern="0" dirty="0">
                <a:solidFill>
                  <a:srgbClr val="31B6B3"/>
                </a:solidFill>
                <a:latin typeface="Arial" charset="0"/>
                <a:ea typeface="MS PGothic" pitchFamily="34" charset="-128"/>
                <a:cs typeface="Arial" panose="020B0604020202020204" pitchFamily="34" charset="0"/>
              </a:rPr>
              <a:t> l’entreprise reçoit les coordonnées des personnes ayant validé la note seuil pour les convier à un entretien de motivation. Pour ces candidats</a:t>
            </a:r>
            <a:r>
              <a:rPr lang="fr-FR" altLang="fr-FR" sz="1600" kern="0" dirty="0">
                <a:solidFill>
                  <a:srgbClr val="336699"/>
                </a:solidFill>
                <a:latin typeface="Arial" charset="0"/>
                <a:ea typeface="MS PGothic" pitchFamily="34" charset="-128"/>
                <a:cs typeface="Arial" panose="020B0604020202020204" pitchFamily="34" charset="0"/>
              </a:rPr>
              <a:t>, il est important de bien préparer cette rencontre en reprenant les notes prises lors de l’information collective et/ou en consultant internet (site de l’entreprise, site Pole emploi et Emploi store…). </a:t>
            </a:r>
            <a:r>
              <a:rPr lang="fr-FR" altLang="fr-FR" sz="1600" kern="0" dirty="0">
                <a:solidFill>
                  <a:srgbClr val="31B6B3"/>
                </a:solidFill>
                <a:latin typeface="Arial" charset="0"/>
                <a:ea typeface="MS PGothic" pitchFamily="34" charset="-128"/>
                <a:cs typeface="Arial" panose="020B0604020202020204" pitchFamily="34" charset="0"/>
              </a:rPr>
              <a:t>Après cet entretien, pour les personnes retenues, une adaptation au poste (formation, tutorat) sera mise en place. Dans tous les cas, votre conseiller vous accompagnera.</a:t>
            </a:r>
            <a:r>
              <a:rPr lang="fr-FR" sz="1600" dirty="0">
                <a:latin typeface="Arial" charset="0"/>
                <a:ea typeface="MS PGothic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364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1163638" y="2343150"/>
            <a:ext cx="6511925" cy="21875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3375" indent="-333375"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buChar char="→"/>
              <a:defRPr b="1">
                <a:solidFill>
                  <a:srgbClr val="007CBF"/>
                </a:solidFill>
                <a:latin typeface="+mn-lt"/>
                <a:ea typeface="+mn-ea"/>
                <a:cs typeface="+mn-cs"/>
              </a:defRPr>
            </a:lvl1pPr>
            <a:lvl2pPr marL="635000" indent="-239713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chemeClr val="tx1"/>
              </a:buClr>
              <a:buFont typeface="Arial" charset="0"/>
              <a:buChar char="●"/>
              <a:defRPr sz="1300" b="1">
                <a:solidFill>
                  <a:srgbClr val="00597C"/>
                </a:solidFill>
                <a:latin typeface="+mn-lt"/>
                <a:ea typeface="+mn-ea"/>
              </a:defRPr>
            </a:lvl2pPr>
            <a:lvl3pPr marL="865188" indent="-228600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rgbClr val="7EA2D1"/>
              </a:buClr>
              <a:buSzPct val="120000"/>
              <a:buFont typeface="Arial" charset="0"/>
              <a:buChar char="→"/>
              <a:defRPr sz="1100">
                <a:solidFill>
                  <a:srgbClr val="1A171B"/>
                </a:solidFill>
                <a:latin typeface="+mn-lt"/>
                <a:ea typeface="+mn-ea"/>
              </a:defRPr>
            </a:lvl3pPr>
            <a:lvl4pPr marL="1998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406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863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321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778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235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ts val="1600"/>
              </a:lnSpc>
              <a:buFont typeface="Arial" charset="0"/>
              <a:buBlip>
                <a:blip r:embed="rId2"/>
              </a:buBlip>
              <a:defRPr/>
            </a:pPr>
            <a:r>
              <a:rPr lang="fr-FR" altLang="fr-FR" kern="0" dirty="0" smtClean="0">
                <a:solidFill>
                  <a:schemeClr val="accent5">
                    <a:lumMod val="10000"/>
                  </a:schemeClr>
                </a:solidFill>
                <a:cs typeface="Arial" panose="020B0604020202020204" pitchFamily="34" charset="0"/>
              </a:rPr>
              <a:t>Et si je n’ai pas validé la note seuil ? </a:t>
            </a:r>
          </a:p>
          <a:p>
            <a:pPr marL="0" indent="0">
              <a:lnSpc>
                <a:spcPts val="1600"/>
              </a:lnSpc>
              <a:buFont typeface="Arial" charset="0"/>
              <a:buNone/>
              <a:defRPr/>
            </a:pPr>
            <a:r>
              <a:rPr lang="fr-FR" altLang="fr-FR" sz="1600" b="0" kern="0" dirty="0" smtClean="0">
                <a:solidFill>
                  <a:srgbClr val="31B6B3"/>
                </a:solidFill>
                <a:cs typeface="Arial" panose="020B0604020202020204" pitchFamily="34" charset="0"/>
              </a:rPr>
              <a:t>En cas de note inférieure à la note seuil, un </a:t>
            </a:r>
            <a:r>
              <a:rPr lang="fr-FR" altLang="fr-FR" sz="1600" kern="0" dirty="0" smtClean="0">
                <a:solidFill>
                  <a:srgbClr val="336699"/>
                </a:solidFill>
                <a:cs typeface="Arial" panose="020B0604020202020204" pitchFamily="34" charset="0"/>
              </a:rPr>
              <a:t>rendez-vous Rebond </a:t>
            </a:r>
            <a:r>
              <a:rPr lang="fr-FR" altLang="fr-FR" sz="1600" b="0" kern="0" dirty="0" smtClean="0">
                <a:solidFill>
                  <a:srgbClr val="336699"/>
                </a:solidFill>
                <a:cs typeface="Arial" panose="020B0604020202020204" pitchFamily="34" charset="0"/>
              </a:rPr>
              <a:t>peut être mis en place</a:t>
            </a:r>
            <a:r>
              <a:rPr lang="fr-FR" altLang="fr-FR" sz="1600" b="0" kern="0" dirty="0" smtClean="0">
                <a:solidFill>
                  <a:srgbClr val="31B6B3"/>
                </a:solidFill>
                <a:cs typeface="Arial" panose="020B0604020202020204" pitchFamily="34" charset="0"/>
              </a:rPr>
              <a:t> pour faire le point sur le projet professionnel. Cet entretien n’est pas obligatoire. </a:t>
            </a:r>
          </a:p>
          <a:p>
            <a:pPr>
              <a:lnSpc>
                <a:spcPts val="1600"/>
              </a:lnSpc>
              <a:buFont typeface="Arial" charset="0"/>
              <a:buBlip>
                <a:blip r:embed="rId2"/>
              </a:buBlip>
              <a:defRPr/>
            </a:pPr>
            <a:r>
              <a:rPr lang="fr-FR" altLang="fr-FR" sz="1600" b="0" kern="0" dirty="0" smtClean="0">
                <a:solidFill>
                  <a:srgbClr val="31B6B3"/>
                </a:solidFill>
                <a:cs typeface="Arial" panose="020B0604020202020204" pitchFamily="34" charset="0"/>
              </a:rPr>
              <a:t>Un formulaire de pré-inscription vous sera proposé lors de votre session d’exercice.</a:t>
            </a:r>
          </a:p>
        </p:txBody>
      </p:sp>
      <p:sp>
        <p:nvSpPr>
          <p:cNvPr id="5" name="Rectangle 4"/>
          <p:cNvSpPr/>
          <p:nvPr/>
        </p:nvSpPr>
        <p:spPr>
          <a:xfrm>
            <a:off x="487363" y="6146800"/>
            <a:ext cx="7488237" cy="558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878541" y="323850"/>
            <a:ext cx="5973763" cy="5715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5pPr>
            <a:lvl6pPr marL="457200"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6pPr>
            <a:lvl7pPr marL="914400"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7pPr>
            <a:lvl8pPr marL="1371600"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8pPr>
            <a:lvl9pPr marL="1828800"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defRPr sz="1200" b="1">
                <a:solidFill>
                  <a:srgbClr val="ABE0CE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>
              <a:defRPr/>
            </a:pPr>
            <a:r>
              <a:rPr lang="fr-FR" sz="2400" kern="0" dirty="0" smtClean="0">
                <a:solidFill>
                  <a:schemeClr val="accent5">
                    <a:lumMod val="25000"/>
                  </a:schemeClr>
                </a:solidFill>
              </a:rPr>
              <a:t>Les étapes du recrutement</a:t>
            </a:r>
          </a:p>
        </p:txBody>
      </p:sp>
    </p:spTree>
    <p:extLst>
      <p:ext uri="{BB962C8B-B14F-4D97-AF65-F5344CB8AC3E}">
        <p14:creationId xmlns:p14="http://schemas.microsoft.com/office/powerpoint/2010/main" val="19861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theme/theme1.xml><?xml version="1.0" encoding="utf-8"?>
<a:theme xmlns:a="http://schemas.openxmlformats.org/drawingml/2006/main" name="modele_bureautique_de_presentation_en_couleurs-modele-presentation-couleur63609">
  <a:themeElements>
    <a:clrScheme name="8_Chapitre 1 1">
      <a:dk1>
        <a:srgbClr val="000000"/>
      </a:dk1>
      <a:lt1>
        <a:srgbClr val="FFFFFF"/>
      </a:lt1>
      <a:dk2>
        <a:srgbClr val="F7A800"/>
      </a:dk2>
      <a:lt2>
        <a:srgbClr val="93C260"/>
      </a:lt2>
      <a:accent1>
        <a:srgbClr val="E7433C"/>
      </a:accent1>
      <a:accent2>
        <a:srgbClr val="099DDA"/>
      </a:accent2>
      <a:accent3>
        <a:srgbClr val="FFFFFF"/>
      </a:accent3>
      <a:accent4>
        <a:srgbClr val="000000"/>
      </a:accent4>
      <a:accent5>
        <a:srgbClr val="F1B0AF"/>
      </a:accent5>
      <a:accent6>
        <a:srgbClr val="078EC5"/>
      </a:accent6>
      <a:hlink>
        <a:srgbClr val="000000"/>
      </a:hlink>
      <a:folHlink>
        <a:srgbClr val="000000"/>
      </a:folHlink>
    </a:clrScheme>
    <a:fontScheme name="8_Chapitre 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hapitre 1 1">
        <a:dk1>
          <a:srgbClr val="000000"/>
        </a:dk1>
        <a:lt1>
          <a:srgbClr val="FFFFFF"/>
        </a:lt1>
        <a:dk2>
          <a:srgbClr val="F7A800"/>
        </a:dk2>
        <a:lt2>
          <a:srgbClr val="93C260"/>
        </a:lt2>
        <a:accent1>
          <a:srgbClr val="E7433C"/>
        </a:accent1>
        <a:accent2>
          <a:srgbClr val="099DDA"/>
        </a:accent2>
        <a:accent3>
          <a:srgbClr val="FFFFFF"/>
        </a:accent3>
        <a:accent4>
          <a:srgbClr val="000000"/>
        </a:accent4>
        <a:accent5>
          <a:srgbClr val="F1B0AF"/>
        </a:accent5>
        <a:accent6>
          <a:srgbClr val="078EC5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8_Chapitre 1 txt">
  <a:themeElements>
    <a:clrScheme name="8_Chapitre 1 txt 1">
      <a:dk1>
        <a:srgbClr val="000000"/>
      </a:dk1>
      <a:lt1>
        <a:srgbClr val="FFFFFF"/>
      </a:lt1>
      <a:dk2>
        <a:srgbClr val="F7A800"/>
      </a:dk2>
      <a:lt2>
        <a:srgbClr val="93C260"/>
      </a:lt2>
      <a:accent1>
        <a:srgbClr val="E7433C"/>
      </a:accent1>
      <a:accent2>
        <a:srgbClr val="099DDA"/>
      </a:accent2>
      <a:accent3>
        <a:srgbClr val="FFFFFF"/>
      </a:accent3>
      <a:accent4>
        <a:srgbClr val="000000"/>
      </a:accent4>
      <a:accent5>
        <a:srgbClr val="F1B0AF"/>
      </a:accent5>
      <a:accent6>
        <a:srgbClr val="078EC5"/>
      </a:accent6>
      <a:hlink>
        <a:srgbClr val="000000"/>
      </a:hlink>
      <a:folHlink>
        <a:srgbClr val="000000"/>
      </a:folHlink>
    </a:clrScheme>
    <a:fontScheme name="8_Chapitre 1 tx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hapitre 1 txt 1">
        <a:dk1>
          <a:srgbClr val="000000"/>
        </a:dk1>
        <a:lt1>
          <a:srgbClr val="FFFFFF"/>
        </a:lt1>
        <a:dk2>
          <a:srgbClr val="F7A800"/>
        </a:dk2>
        <a:lt2>
          <a:srgbClr val="93C260"/>
        </a:lt2>
        <a:accent1>
          <a:srgbClr val="E7433C"/>
        </a:accent1>
        <a:accent2>
          <a:srgbClr val="099DDA"/>
        </a:accent2>
        <a:accent3>
          <a:srgbClr val="FFFFFF"/>
        </a:accent3>
        <a:accent4>
          <a:srgbClr val="000000"/>
        </a:accent4>
        <a:accent5>
          <a:srgbClr val="F1B0AF"/>
        </a:accent5>
        <a:accent6>
          <a:srgbClr val="078EC5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Chapitre 1">
  <a:themeElements>
    <a:clrScheme name="9_Chapitre 1 1">
      <a:dk1>
        <a:srgbClr val="000000"/>
      </a:dk1>
      <a:lt1>
        <a:srgbClr val="FFFFFF"/>
      </a:lt1>
      <a:dk2>
        <a:srgbClr val="F7A800"/>
      </a:dk2>
      <a:lt2>
        <a:srgbClr val="93C260"/>
      </a:lt2>
      <a:accent1>
        <a:srgbClr val="E7433C"/>
      </a:accent1>
      <a:accent2>
        <a:srgbClr val="099DDA"/>
      </a:accent2>
      <a:accent3>
        <a:srgbClr val="FFFFFF"/>
      </a:accent3>
      <a:accent4>
        <a:srgbClr val="000000"/>
      </a:accent4>
      <a:accent5>
        <a:srgbClr val="F1B0AF"/>
      </a:accent5>
      <a:accent6>
        <a:srgbClr val="078EC5"/>
      </a:accent6>
      <a:hlink>
        <a:srgbClr val="000000"/>
      </a:hlink>
      <a:folHlink>
        <a:srgbClr val="000000"/>
      </a:folHlink>
    </a:clrScheme>
    <a:fontScheme name="9_Chapitre 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_Chapitre 1 1">
        <a:dk1>
          <a:srgbClr val="000000"/>
        </a:dk1>
        <a:lt1>
          <a:srgbClr val="FFFFFF"/>
        </a:lt1>
        <a:dk2>
          <a:srgbClr val="F7A800"/>
        </a:dk2>
        <a:lt2>
          <a:srgbClr val="93C260"/>
        </a:lt2>
        <a:accent1>
          <a:srgbClr val="E7433C"/>
        </a:accent1>
        <a:accent2>
          <a:srgbClr val="099DDA"/>
        </a:accent2>
        <a:accent3>
          <a:srgbClr val="FFFFFF"/>
        </a:accent3>
        <a:accent4>
          <a:srgbClr val="000000"/>
        </a:accent4>
        <a:accent5>
          <a:srgbClr val="F1B0AF"/>
        </a:accent5>
        <a:accent6>
          <a:srgbClr val="078EC5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Chapitre 1 txt">
  <a:themeElements>
    <a:clrScheme name="9_Chapitre 1 txt 1">
      <a:dk1>
        <a:srgbClr val="000000"/>
      </a:dk1>
      <a:lt1>
        <a:srgbClr val="FFFFFF"/>
      </a:lt1>
      <a:dk2>
        <a:srgbClr val="F7A800"/>
      </a:dk2>
      <a:lt2>
        <a:srgbClr val="93C260"/>
      </a:lt2>
      <a:accent1>
        <a:srgbClr val="E7433C"/>
      </a:accent1>
      <a:accent2>
        <a:srgbClr val="099DDA"/>
      </a:accent2>
      <a:accent3>
        <a:srgbClr val="FFFFFF"/>
      </a:accent3>
      <a:accent4>
        <a:srgbClr val="000000"/>
      </a:accent4>
      <a:accent5>
        <a:srgbClr val="F1B0AF"/>
      </a:accent5>
      <a:accent6>
        <a:srgbClr val="078EC5"/>
      </a:accent6>
      <a:hlink>
        <a:srgbClr val="000000"/>
      </a:hlink>
      <a:folHlink>
        <a:srgbClr val="000000"/>
      </a:folHlink>
    </a:clrScheme>
    <a:fontScheme name="9_Chapitre 1 tx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_Chapitre 1 txt 1">
        <a:dk1>
          <a:srgbClr val="000000"/>
        </a:dk1>
        <a:lt1>
          <a:srgbClr val="FFFFFF"/>
        </a:lt1>
        <a:dk2>
          <a:srgbClr val="F7A800"/>
        </a:dk2>
        <a:lt2>
          <a:srgbClr val="93C260"/>
        </a:lt2>
        <a:accent1>
          <a:srgbClr val="E7433C"/>
        </a:accent1>
        <a:accent2>
          <a:srgbClr val="099DDA"/>
        </a:accent2>
        <a:accent3>
          <a:srgbClr val="FFFFFF"/>
        </a:accent3>
        <a:accent4>
          <a:srgbClr val="000000"/>
        </a:accent4>
        <a:accent5>
          <a:srgbClr val="F1B0AF"/>
        </a:accent5>
        <a:accent6>
          <a:srgbClr val="078EC5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0_Chapitre 1">
  <a:themeElements>
    <a:clrScheme name="10_Chapitre 1 1">
      <a:dk1>
        <a:srgbClr val="000000"/>
      </a:dk1>
      <a:lt1>
        <a:srgbClr val="FFFFFF"/>
      </a:lt1>
      <a:dk2>
        <a:srgbClr val="F7A800"/>
      </a:dk2>
      <a:lt2>
        <a:srgbClr val="93C260"/>
      </a:lt2>
      <a:accent1>
        <a:srgbClr val="E7433C"/>
      </a:accent1>
      <a:accent2>
        <a:srgbClr val="099DDA"/>
      </a:accent2>
      <a:accent3>
        <a:srgbClr val="FFFFFF"/>
      </a:accent3>
      <a:accent4>
        <a:srgbClr val="000000"/>
      </a:accent4>
      <a:accent5>
        <a:srgbClr val="F1B0AF"/>
      </a:accent5>
      <a:accent6>
        <a:srgbClr val="078EC5"/>
      </a:accent6>
      <a:hlink>
        <a:srgbClr val="000000"/>
      </a:hlink>
      <a:folHlink>
        <a:srgbClr val="000000"/>
      </a:folHlink>
    </a:clrScheme>
    <a:fontScheme name="10_Chapitre 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Chapitre 1 1">
        <a:dk1>
          <a:srgbClr val="000000"/>
        </a:dk1>
        <a:lt1>
          <a:srgbClr val="FFFFFF"/>
        </a:lt1>
        <a:dk2>
          <a:srgbClr val="F7A800"/>
        </a:dk2>
        <a:lt2>
          <a:srgbClr val="93C260"/>
        </a:lt2>
        <a:accent1>
          <a:srgbClr val="E7433C"/>
        </a:accent1>
        <a:accent2>
          <a:srgbClr val="099DDA"/>
        </a:accent2>
        <a:accent3>
          <a:srgbClr val="FFFFFF"/>
        </a:accent3>
        <a:accent4>
          <a:srgbClr val="000000"/>
        </a:accent4>
        <a:accent5>
          <a:srgbClr val="F1B0AF"/>
        </a:accent5>
        <a:accent6>
          <a:srgbClr val="078EC5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0_Chapitre 1 txt">
  <a:themeElements>
    <a:clrScheme name="10_Chapitre 1 txt 1">
      <a:dk1>
        <a:srgbClr val="000000"/>
      </a:dk1>
      <a:lt1>
        <a:srgbClr val="FFFFFF"/>
      </a:lt1>
      <a:dk2>
        <a:srgbClr val="F7A800"/>
      </a:dk2>
      <a:lt2>
        <a:srgbClr val="93C260"/>
      </a:lt2>
      <a:accent1>
        <a:srgbClr val="E7433C"/>
      </a:accent1>
      <a:accent2>
        <a:srgbClr val="099DDA"/>
      </a:accent2>
      <a:accent3>
        <a:srgbClr val="FFFFFF"/>
      </a:accent3>
      <a:accent4>
        <a:srgbClr val="000000"/>
      </a:accent4>
      <a:accent5>
        <a:srgbClr val="F1B0AF"/>
      </a:accent5>
      <a:accent6>
        <a:srgbClr val="078EC5"/>
      </a:accent6>
      <a:hlink>
        <a:srgbClr val="000000"/>
      </a:hlink>
      <a:folHlink>
        <a:srgbClr val="000000"/>
      </a:folHlink>
    </a:clrScheme>
    <a:fontScheme name="10_Chapitre 1 tx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Chapitre 1 txt 1">
        <a:dk1>
          <a:srgbClr val="000000"/>
        </a:dk1>
        <a:lt1>
          <a:srgbClr val="FFFFFF"/>
        </a:lt1>
        <a:dk2>
          <a:srgbClr val="F7A800"/>
        </a:dk2>
        <a:lt2>
          <a:srgbClr val="93C260"/>
        </a:lt2>
        <a:accent1>
          <a:srgbClr val="E7433C"/>
        </a:accent1>
        <a:accent2>
          <a:srgbClr val="099DDA"/>
        </a:accent2>
        <a:accent3>
          <a:srgbClr val="FFFFFF"/>
        </a:accent3>
        <a:accent4>
          <a:srgbClr val="000000"/>
        </a:accent4>
        <a:accent5>
          <a:srgbClr val="F1B0AF"/>
        </a:accent5>
        <a:accent6>
          <a:srgbClr val="078EC5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modele-presentation-couleur35728">
  <a:themeElements>
    <a:clrScheme name="Personnalisée 5">
      <a:dk1>
        <a:sysClr val="windowText" lastClr="000000"/>
      </a:dk1>
      <a:lt1>
        <a:sysClr val="window" lastClr="FFFFFF"/>
      </a:lt1>
      <a:dk2>
        <a:srgbClr val="F7A800"/>
      </a:dk2>
      <a:lt2>
        <a:srgbClr val="93C260"/>
      </a:lt2>
      <a:accent1>
        <a:srgbClr val="E7433C"/>
      </a:accent1>
      <a:accent2>
        <a:srgbClr val="099DDA"/>
      </a:accent2>
      <a:accent3>
        <a:srgbClr val="31B6B3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1_modele-presentation-couleur35728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1_Chapitre 1">
  <a:themeElements>
    <a:clrScheme name="Personnalisée 5">
      <a:dk1>
        <a:sysClr val="windowText" lastClr="000000"/>
      </a:dk1>
      <a:lt1>
        <a:sysClr val="window" lastClr="FFFFFF"/>
      </a:lt1>
      <a:dk2>
        <a:srgbClr val="F7A800"/>
      </a:dk2>
      <a:lt2>
        <a:srgbClr val="93C260"/>
      </a:lt2>
      <a:accent1>
        <a:srgbClr val="E7433C"/>
      </a:accent1>
      <a:accent2>
        <a:srgbClr val="099DDA"/>
      </a:accent2>
      <a:accent3>
        <a:srgbClr val="31B6B3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11_Chapitre 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11_Chapitre 1 txt">
  <a:themeElements>
    <a:clrScheme name="Personnalisée 5">
      <a:dk1>
        <a:sysClr val="windowText" lastClr="000000"/>
      </a:dk1>
      <a:lt1>
        <a:sysClr val="window" lastClr="FFFFFF"/>
      </a:lt1>
      <a:dk2>
        <a:srgbClr val="F7A800"/>
      </a:dk2>
      <a:lt2>
        <a:srgbClr val="93C260"/>
      </a:lt2>
      <a:accent1>
        <a:srgbClr val="E7433C"/>
      </a:accent1>
      <a:accent2>
        <a:srgbClr val="099DDA"/>
      </a:accent2>
      <a:accent3>
        <a:srgbClr val="31B6B3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11_Chapitre 1 tx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modele_bureautique_de_presentation_en_couleurs-modele-presentation-couleur63609</Template>
  <TotalTime>160</TotalTime>
  <Words>510</Words>
  <Application>Microsoft Office PowerPoint</Application>
  <PresentationFormat>Affichage à l'écran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9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modele_bureautique_de_presentation_en_couleurs-modele-presentation-couleur63609</vt:lpstr>
      <vt:lpstr>8_Chapitre 1 txt</vt:lpstr>
      <vt:lpstr>9_Chapitre 1</vt:lpstr>
      <vt:lpstr>9_Chapitre 1 txt</vt:lpstr>
      <vt:lpstr>10_Chapitre 1</vt:lpstr>
      <vt:lpstr>10_Chapitre 1 txt</vt:lpstr>
      <vt:lpstr>1_modele-presentation-couleur35728</vt:lpstr>
      <vt:lpstr>11_Chapitre 1</vt:lpstr>
      <vt:lpstr>11_Chapitre 1 txt</vt:lpstr>
      <vt:lpstr>La Méthode de recrutement par simulation  </vt:lpstr>
      <vt:lpstr>Présentation PowerPoint</vt:lpstr>
      <vt:lpstr>Présentation PowerPoint</vt:lpstr>
      <vt:lpstr>Les habiletés validées par « MONOPRIX »</vt:lpstr>
      <vt:lpstr>Comment valider votre candidature ?</vt:lpstr>
      <vt:lpstr>Les étapes du recrutement</vt:lpstr>
      <vt:lpstr>Présentation PowerPoint</vt:lpstr>
    </vt:vector>
  </TitlesOfParts>
  <Company>Pôle Emploi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Recrutement           « MONOPRIX »</dc:title>
  <dc:creator>MONTOUT Myriam (DRA ILE DE FRANCE)</dc:creator>
  <cp:lastModifiedBy>MONTOUT Myriam (DRA ILE DE FRANCE)</cp:lastModifiedBy>
  <cp:revision>30</cp:revision>
  <dcterms:created xsi:type="dcterms:W3CDTF">2019-03-15T16:27:08Z</dcterms:created>
  <dcterms:modified xsi:type="dcterms:W3CDTF">2019-12-16T19:21:00Z</dcterms:modified>
</cp:coreProperties>
</file>